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presentation.main+xml" PartName="/ppt/presentation.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binary" PartName="/ppt/metadata"/>
  <Override ContentType="application/vnd.openxmlformats-officedocument.presentationml.notesMaster+xml" PartName="/ppt/notesMasters/notesMaster1.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6"/>
    <p:sldMasterId id="2147483660"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 id="291" r:id="rId44"/>
    <p:sldId id="292" r:id="rId45"/>
    <p:sldId id="293" r:id="rId46"/>
    <p:sldId id="294" r:id="rId47"/>
    <p:sldId id="295" r:id="rId48"/>
    <p:sldId id="296" r:id="rId49"/>
    <p:sldId id="297" r:id="rId50"/>
    <p:sldId id="298" r:id="rId51"/>
    <p:sldId id="299" r:id="rId52"/>
    <p:sldId id="300" r:id="rId53"/>
    <p:sldId id="301" r:id="rId54"/>
    <p:sldId id="302" r:id="rId55"/>
    <p:sldId id="303" r:id="rId56"/>
    <p:sldId id="304" r:id="rId57"/>
    <p:sldId id="305" r:id="rId58"/>
    <p:sldId id="306" r:id="rId59"/>
    <p:sldId id="307" r:id="rId60"/>
    <p:sldId id="308" r:id="rId61"/>
  </p:sldIdLst>
  <p:sldSz cy="5143500" cx="9144000"/>
  <p:notesSz cx="6858000" cy="9144000"/>
  <p:embeddedFontLst>
    <p:embeddedFont>
      <p:font typeface="Nunito"/>
      <p:regular r:id="rId62"/>
      <p:bold r:id="rId63"/>
      <p:italic r:id="rId64"/>
      <p:boldItalic r:id="rId65"/>
    </p:embeddedFont>
    <p:embeddedFont>
      <p:font typeface="Open Sans"/>
      <p:regular r:id="rId66"/>
      <p:bold r:id="rId67"/>
      <p:italic r:id="rId68"/>
      <p:boldItalic r:id="rId6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http://customooxmlschemas.google.com/">
      <go:slidesCustomData xmlns:go="http://customooxmlschemas.google.com/" r:id="rId70" roundtripDataSignature="AMtx7mg8cQQmX+bSC1KdEeKgv6t9nmv0cw=="/>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1" name="4456_Radhika Sethi"/>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8FE747B8-08F9-40AA-91DB-541C6FBD0C79}">
  <a:tblStyle styleId="{8FE747B8-08F9-40AA-91DB-541C6FBD0C79}"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7D03E8C5-42F0-4389-B8E5-D1F6F54A6690}" styleName="Table_1">
    <a:wholeTbl>
      <a:tcTxStyle b="off" i="off">
        <a:font>
          <a:latin typeface="Arial"/>
          <a:ea typeface="Arial"/>
          <a:cs typeface="Arial"/>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2.xml"/><Relationship Id="rId42" Type="http://schemas.openxmlformats.org/officeDocument/2006/relationships/slide" Target="slides/slide34.xml"/><Relationship Id="rId41" Type="http://schemas.openxmlformats.org/officeDocument/2006/relationships/slide" Target="slides/slide33.xml"/><Relationship Id="rId44" Type="http://schemas.openxmlformats.org/officeDocument/2006/relationships/slide" Target="slides/slide36.xml"/><Relationship Id="rId43" Type="http://schemas.openxmlformats.org/officeDocument/2006/relationships/slide" Target="slides/slide35.xml"/><Relationship Id="rId46" Type="http://schemas.openxmlformats.org/officeDocument/2006/relationships/slide" Target="slides/slide38.xml"/><Relationship Id="rId45" Type="http://schemas.openxmlformats.org/officeDocument/2006/relationships/slide" Target="slides/slide37.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1.xml"/><Relationship Id="rId48" Type="http://schemas.openxmlformats.org/officeDocument/2006/relationships/slide" Target="slides/slide40.xml"/><Relationship Id="rId47" Type="http://schemas.openxmlformats.org/officeDocument/2006/relationships/slide" Target="slides/slide39.xml"/><Relationship Id="rId49" Type="http://schemas.openxmlformats.org/officeDocument/2006/relationships/slide" Target="slides/slide41.xml"/><Relationship Id="rId5" Type="http://schemas.openxmlformats.org/officeDocument/2006/relationships/commentAuthors" Target="commentAuthors.xml"/><Relationship Id="rId6" Type="http://schemas.openxmlformats.org/officeDocument/2006/relationships/slideMaster" Target="slideMasters/slideMaster1.xml"/><Relationship Id="rId7" Type="http://schemas.openxmlformats.org/officeDocument/2006/relationships/slideMaster" Target="slideMasters/slideMaster2.xml"/><Relationship Id="rId8" Type="http://schemas.openxmlformats.org/officeDocument/2006/relationships/notesMaster" Target="notesMasters/notesMaster1.xml"/><Relationship Id="rId31" Type="http://schemas.openxmlformats.org/officeDocument/2006/relationships/slide" Target="slides/slide23.xml"/><Relationship Id="rId30" Type="http://schemas.openxmlformats.org/officeDocument/2006/relationships/slide" Target="slides/slide22.xml"/><Relationship Id="rId33" Type="http://schemas.openxmlformats.org/officeDocument/2006/relationships/slide" Target="slides/slide25.xml"/><Relationship Id="rId32" Type="http://schemas.openxmlformats.org/officeDocument/2006/relationships/slide" Target="slides/slide24.xml"/><Relationship Id="rId35" Type="http://schemas.openxmlformats.org/officeDocument/2006/relationships/slide" Target="slides/slide27.xml"/><Relationship Id="rId34" Type="http://schemas.openxmlformats.org/officeDocument/2006/relationships/slide" Target="slides/slide26.xml"/><Relationship Id="rId70" Type="http://customschemas.google.com/relationships/presentationmetadata" Target="metadata"/><Relationship Id="rId37" Type="http://schemas.openxmlformats.org/officeDocument/2006/relationships/slide" Target="slides/slide29.xml"/><Relationship Id="rId36" Type="http://schemas.openxmlformats.org/officeDocument/2006/relationships/slide" Target="slides/slide28.xml"/><Relationship Id="rId39" Type="http://schemas.openxmlformats.org/officeDocument/2006/relationships/slide" Target="slides/slide31.xml"/><Relationship Id="rId38" Type="http://schemas.openxmlformats.org/officeDocument/2006/relationships/slide" Target="slides/slide30.xml"/><Relationship Id="rId62" Type="http://schemas.openxmlformats.org/officeDocument/2006/relationships/font" Target="fonts/Nunito-regular.fntdata"/><Relationship Id="rId61" Type="http://schemas.openxmlformats.org/officeDocument/2006/relationships/slide" Target="slides/slide53.xml"/><Relationship Id="rId20" Type="http://schemas.openxmlformats.org/officeDocument/2006/relationships/slide" Target="slides/slide12.xml"/><Relationship Id="rId64" Type="http://schemas.openxmlformats.org/officeDocument/2006/relationships/font" Target="fonts/Nunito-italic.fntdata"/><Relationship Id="rId63" Type="http://schemas.openxmlformats.org/officeDocument/2006/relationships/font" Target="fonts/Nunito-bold.fntdata"/><Relationship Id="rId22" Type="http://schemas.openxmlformats.org/officeDocument/2006/relationships/slide" Target="slides/slide14.xml"/><Relationship Id="rId66" Type="http://schemas.openxmlformats.org/officeDocument/2006/relationships/font" Target="fonts/OpenSans-regular.fntdata"/><Relationship Id="rId21" Type="http://schemas.openxmlformats.org/officeDocument/2006/relationships/slide" Target="slides/slide13.xml"/><Relationship Id="rId65" Type="http://schemas.openxmlformats.org/officeDocument/2006/relationships/font" Target="fonts/Nunito-boldItalic.fntdata"/><Relationship Id="rId24" Type="http://schemas.openxmlformats.org/officeDocument/2006/relationships/slide" Target="slides/slide16.xml"/><Relationship Id="rId68" Type="http://schemas.openxmlformats.org/officeDocument/2006/relationships/font" Target="fonts/OpenSans-italic.fntdata"/><Relationship Id="rId23" Type="http://schemas.openxmlformats.org/officeDocument/2006/relationships/slide" Target="slides/slide15.xml"/><Relationship Id="rId67" Type="http://schemas.openxmlformats.org/officeDocument/2006/relationships/font" Target="fonts/OpenSans-bold.fntdata"/><Relationship Id="rId60" Type="http://schemas.openxmlformats.org/officeDocument/2006/relationships/slide" Target="slides/slide52.xml"/><Relationship Id="rId26" Type="http://schemas.openxmlformats.org/officeDocument/2006/relationships/slide" Target="slides/slide18.xml"/><Relationship Id="rId25" Type="http://schemas.openxmlformats.org/officeDocument/2006/relationships/slide" Target="slides/slide17.xml"/><Relationship Id="rId69" Type="http://schemas.openxmlformats.org/officeDocument/2006/relationships/font" Target="fonts/OpenSans-boldItalic.fntdata"/><Relationship Id="rId28" Type="http://schemas.openxmlformats.org/officeDocument/2006/relationships/slide" Target="slides/slide20.xml"/><Relationship Id="rId27" Type="http://schemas.openxmlformats.org/officeDocument/2006/relationships/slide" Target="slides/slide19.xml"/><Relationship Id="rId29" Type="http://schemas.openxmlformats.org/officeDocument/2006/relationships/slide" Target="slides/slide21.xml"/><Relationship Id="rId51" Type="http://schemas.openxmlformats.org/officeDocument/2006/relationships/slide" Target="slides/slide43.xml"/><Relationship Id="rId50" Type="http://schemas.openxmlformats.org/officeDocument/2006/relationships/slide" Target="slides/slide42.xml"/><Relationship Id="rId53" Type="http://schemas.openxmlformats.org/officeDocument/2006/relationships/slide" Target="slides/slide45.xml"/><Relationship Id="rId52" Type="http://schemas.openxmlformats.org/officeDocument/2006/relationships/slide" Target="slides/slide44.xml"/><Relationship Id="rId11" Type="http://schemas.openxmlformats.org/officeDocument/2006/relationships/slide" Target="slides/slide3.xml"/><Relationship Id="rId55" Type="http://schemas.openxmlformats.org/officeDocument/2006/relationships/slide" Target="slides/slide47.xml"/><Relationship Id="rId10" Type="http://schemas.openxmlformats.org/officeDocument/2006/relationships/slide" Target="slides/slide2.xml"/><Relationship Id="rId54" Type="http://schemas.openxmlformats.org/officeDocument/2006/relationships/slide" Target="slides/slide46.xml"/><Relationship Id="rId13" Type="http://schemas.openxmlformats.org/officeDocument/2006/relationships/slide" Target="slides/slide5.xml"/><Relationship Id="rId57" Type="http://schemas.openxmlformats.org/officeDocument/2006/relationships/slide" Target="slides/slide49.xml"/><Relationship Id="rId12" Type="http://schemas.openxmlformats.org/officeDocument/2006/relationships/slide" Target="slides/slide4.xml"/><Relationship Id="rId56" Type="http://schemas.openxmlformats.org/officeDocument/2006/relationships/slide" Target="slides/slide48.xml"/><Relationship Id="rId15" Type="http://schemas.openxmlformats.org/officeDocument/2006/relationships/slide" Target="slides/slide7.xml"/><Relationship Id="rId59" Type="http://schemas.openxmlformats.org/officeDocument/2006/relationships/slide" Target="slides/slide51.xml"/><Relationship Id="rId14" Type="http://schemas.openxmlformats.org/officeDocument/2006/relationships/slide" Target="slides/slide6.xml"/><Relationship Id="rId58" Type="http://schemas.openxmlformats.org/officeDocument/2006/relationships/slide" Target="slides/slide50.xml"/><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8" Type="http://schemas.openxmlformats.org/officeDocument/2006/relationships/slide" Target="slides/slide10.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2-02-04T03:39:52.031">
    <p:pos x="6000" y="0"/>
    <p:text>to be done</p:text>
    <p:extLst>
      <p:ext uri="{C676402C-5697-4E1C-873F-D02D1690AC5C}">
        <p15:threadingInfo timeZoneBias="0"/>
      </p:ext>
      <p:ext uri="http://customooxmlschemas.google.com/">
        <go:slidesCustomData xmlns:go="http://customooxmlschemas.google.com/" commentPostId="AAAAcY1ENAY"/>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1" name="Google Shape;171;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Only title - prob statement on the next slide , agenda on the next </a:t>
            </a:r>
            <a:endParaRPr/>
          </a:p>
          <a:p>
            <a:pPr indent="0" lvl="0" marL="0" rtl="0" algn="l">
              <a:lnSpc>
                <a:spcPct val="100000"/>
              </a:lnSpc>
              <a:spcBef>
                <a:spcPts val="0"/>
              </a:spcBef>
              <a:spcAft>
                <a:spcPts val="0"/>
              </a:spcAft>
              <a:buSzPts val="1100"/>
              <a:buNone/>
            </a:pPr>
            <a:r>
              <a:rPr lang="en"/>
              <a:t>Ext guide, internal</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8" name="Google Shape;248;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5" name="Google Shape;255;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4" name="Google Shape;264;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7" name="Google Shape;277;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solidFill>
                  <a:schemeClr val="dk1"/>
                </a:solidFill>
              </a:rPr>
              <a:t>Explan the metrics - how you are going to apply it to the system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a:solidFill>
                  <a:schemeClr val="dk1"/>
                </a:solidFill>
              </a:rPr>
              <a:t>Afte this - UML diagram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8" name="Google Shape;288;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3" name="Google Shape;293;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0" name="Google Shape;300;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p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7" name="Google Shape;307;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p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4" name="Google Shape;314;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At last - a complete system use case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p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1" name="Google Shape;321;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1" name="Google Shape;181;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Intro-probolem stm - motivation -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p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7" name="Google Shape;327;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p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1" name="Google Shape;351;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p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5" name="Google Shape;375;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Givr the hyperlink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p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2" name="Google Shape;382;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Givr the hyperlink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p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9" name="Google Shape;389;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p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5" name="Google Shape;395;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p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1" name="Google Shape;401;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verions</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p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4" name="Google Shape;414;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Versions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p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6" name="Google Shape;426;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p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4" name="Google Shape;434;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9" name="Google Shape;189;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p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9" name="Google Shape;439;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Accuracy score = Tp + tn / sum of all </a:t>
            </a:r>
            <a:endParaRPr/>
          </a:p>
          <a:p>
            <a:pPr indent="0" lvl="0" marL="0" rtl="0" algn="l">
              <a:lnSpc>
                <a:spcPct val="100000"/>
              </a:lnSpc>
              <a:spcBef>
                <a:spcPts val="0"/>
              </a:spcBef>
              <a:spcAft>
                <a:spcPts val="0"/>
              </a:spcAft>
              <a:buSzPts val="1100"/>
              <a:buNone/>
            </a:pPr>
            <a:r>
              <a:rPr lang="en"/>
              <a:t>Precision = tp / tp + fp </a:t>
            </a:r>
            <a:endParaRPr/>
          </a:p>
          <a:p>
            <a:pPr indent="0" lvl="0" marL="0" rtl="0" algn="l">
              <a:lnSpc>
                <a:spcPct val="100000"/>
              </a:lnSpc>
              <a:spcBef>
                <a:spcPts val="0"/>
              </a:spcBef>
              <a:spcAft>
                <a:spcPts val="0"/>
              </a:spcAft>
              <a:buSzPts val="1100"/>
              <a:buNone/>
            </a:pPr>
            <a:r>
              <a:rPr lang="en"/>
              <a:t>Recall = tp / tp + fn </a:t>
            </a:r>
            <a:endParaRPr/>
          </a:p>
          <a:p>
            <a:pPr indent="0" lvl="0" marL="0" rtl="0" algn="l">
              <a:lnSpc>
                <a:spcPct val="100000"/>
              </a:lnSpc>
              <a:spcBef>
                <a:spcPts val="0"/>
              </a:spcBef>
              <a:spcAft>
                <a:spcPts val="0"/>
              </a:spcAft>
              <a:buSzPts val="1100"/>
              <a:buNone/>
            </a:pPr>
            <a:r>
              <a:rPr lang="en"/>
              <a:t>F1 = 2 * ( precision x recall / precision + recall)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Pseudo count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p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5" name="Google Shape;445;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p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6" name="Google Shape;456;p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t>A precision-recall curve shows the relationship between precision (= positive predictive value) and recall (= sensitivity) for every possible cut-off. The PRC is a graph with: </a:t>
            </a:r>
            <a:endParaRPr/>
          </a:p>
          <a:p>
            <a:pPr indent="0" lvl="0" marL="0" rtl="0" algn="l">
              <a:lnSpc>
                <a:spcPct val="115000"/>
              </a:lnSpc>
              <a:spcBef>
                <a:spcPts val="1200"/>
              </a:spcBef>
              <a:spcAft>
                <a:spcPts val="0"/>
              </a:spcAft>
              <a:buClr>
                <a:schemeClr val="dk1"/>
              </a:buClr>
              <a:buSzPts val="1100"/>
              <a:buFont typeface="Arial"/>
              <a:buNone/>
            </a:pPr>
            <a:r>
              <a:rPr lang="en"/>
              <a:t>• The x-axis showing recall (= sensitivity = TP / (TP + FN)) </a:t>
            </a:r>
            <a:endParaRPr/>
          </a:p>
          <a:p>
            <a:pPr indent="0" lvl="0" marL="0" rtl="0" algn="l">
              <a:lnSpc>
                <a:spcPct val="115000"/>
              </a:lnSpc>
              <a:spcBef>
                <a:spcPts val="1200"/>
              </a:spcBef>
              <a:spcAft>
                <a:spcPts val="0"/>
              </a:spcAft>
              <a:buClr>
                <a:schemeClr val="dk1"/>
              </a:buClr>
              <a:buSzPts val="1100"/>
              <a:buFont typeface="Arial"/>
              <a:buNone/>
            </a:pPr>
            <a:r>
              <a:rPr lang="en"/>
              <a:t>• The y-axis showing precision (= positive predictive value = TP / (TP + FP))</a:t>
            </a:r>
            <a:endParaRPr/>
          </a:p>
          <a:p>
            <a:pPr indent="0" lvl="0" marL="0" rtl="0" algn="l">
              <a:lnSpc>
                <a:spcPct val="100000"/>
              </a:lnSpc>
              <a:spcBef>
                <a:spcPts val="1200"/>
              </a:spcBef>
              <a:spcAft>
                <a:spcPts val="0"/>
              </a:spcAft>
              <a:buSzPts val="1100"/>
              <a:buNone/>
            </a:pPr>
            <a:r>
              <a:rPr lang="en"/>
              <a:t>AUC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Y_pred: the score -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Score: sort: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p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2" name="Google Shape;462;p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p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7" name="Google Shape;467;p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p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7" name="Google Shape;477;p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p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7" name="Google Shape;487;p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p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7" name="Google Shape;497;p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 name="Shape 505"/>
        <p:cNvGrpSpPr/>
        <p:nvPr/>
      </p:nvGrpSpPr>
      <p:grpSpPr>
        <a:xfrm>
          <a:off x="0" y="0"/>
          <a:ext cx="0" cy="0"/>
          <a:chOff x="0" y="0"/>
          <a:chExt cx="0" cy="0"/>
        </a:xfrm>
      </p:grpSpPr>
      <p:sp>
        <p:nvSpPr>
          <p:cNvPr id="506" name="Google Shape;506;p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7" name="Google Shape;507;p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 name="Shape 510"/>
        <p:cNvGrpSpPr/>
        <p:nvPr/>
      </p:nvGrpSpPr>
      <p:grpSpPr>
        <a:xfrm>
          <a:off x="0" y="0"/>
          <a:ext cx="0" cy="0"/>
          <a:chOff x="0" y="0"/>
          <a:chExt cx="0" cy="0"/>
        </a:xfrm>
      </p:grpSpPr>
      <p:sp>
        <p:nvSpPr>
          <p:cNvPr id="511" name="Google Shape;511;p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2" name="Google Shape;512;p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Data set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8" name="Google Shape;198;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rPr lang="en" sz="1300">
                <a:solidFill>
                  <a:schemeClr val="dk1"/>
                </a:solidFill>
                <a:latin typeface="Times New Roman"/>
                <a:ea typeface="Times New Roman"/>
                <a:cs typeface="Times New Roman"/>
                <a:sym typeface="Times New Roman"/>
              </a:rPr>
              <a:t>TAD disruption can result in altered gene expression, linked to genetic diseases and cancer. </a:t>
            </a:r>
            <a:endParaRPr sz="13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300">
                <a:solidFill>
                  <a:schemeClr val="dk1"/>
                </a:solidFill>
                <a:latin typeface="Times New Roman"/>
                <a:ea typeface="Times New Roman"/>
                <a:cs typeface="Times New Roman"/>
                <a:sym typeface="Times New Roman"/>
              </a:rPr>
              <a:t>In a diseased cell, these regions may shift, resulting in the activation of different genes and the synthesis of incorrect proteins</a:t>
            </a:r>
            <a:endParaRPr sz="13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t/>
            </a:r>
            <a:endParaRPr b="1" sz="1300" u="sng">
              <a:solidFill>
                <a:schemeClr val="dk1"/>
              </a:solidFill>
              <a:latin typeface="Times New Roman"/>
              <a:ea typeface="Times New Roman"/>
              <a:cs typeface="Times New Roman"/>
              <a:sym typeface="Times New Roman"/>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 name="Shape 526"/>
        <p:cNvGrpSpPr/>
        <p:nvPr/>
      </p:nvGrpSpPr>
      <p:grpSpPr>
        <a:xfrm>
          <a:off x="0" y="0"/>
          <a:ext cx="0" cy="0"/>
          <a:chOff x="0" y="0"/>
          <a:chExt cx="0" cy="0"/>
        </a:xfrm>
      </p:grpSpPr>
      <p:sp>
        <p:nvSpPr>
          <p:cNvPr id="527" name="Google Shape;527;p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8" name="Google Shape;528;p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 name="Shape 534"/>
        <p:cNvGrpSpPr/>
        <p:nvPr/>
      </p:nvGrpSpPr>
      <p:grpSpPr>
        <a:xfrm>
          <a:off x="0" y="0"/>
          <a:ext cx="0" cy="0"/>
          <a:chOff x="0" y="0"/>
          <a:chExt cx="0" cy="0"/>
        </a:xfrm>
      </p:grpSpPr>
      <p:sp>
        <p:nvSpPr>
          <p:cNvPr id="535" name="Google Shape;535;p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6" name="Google Shape;536;p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 name="Shape 557"/>
        <p:cNvGrpSpPr/>
        <p:nvPr/>
      </p:nvGrpSpPr>
      <p:grpSpPr>
        <a:xfrm>
          <a:off x="0" y="0"/>
          <a:ext cx="0" cy="0"/>
          <a:chOff x="0" y="0"/>
          <a:chExt cx="0" cy="0"/>
        </a:xfrm>
      </p:grpSpPr>
      <p:sp>
        <p:nvSpPr>
          <p:cNvPr id="558" name="Google Shape;558;p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9" name="Google Shape;559;p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3" name="Shape 563"/>
        <p:cNvGrpSpPr/>
        <p:nvPr/>
      </p:nvGrpSpPr>
      <p:grpSpPr>
        <a:xfrm>
          <a:off x="0" y="0"/>
          <a:ext cx="0" cy="0"/>
          <a:chOff x="0" y="0"/>
          <a:chExt cx="0" cy="0"/>
        </a:xfrm>
      </p:grpSpPr>
      <p:sp>
        <p:nvSpPr>
          <p:cNvPr id="564" name="Google Shape;564;p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5" name="Google Shape;565;p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2" name="Shape 572"/>
        <p:cNvGrpSpPr/>
        <p:nvPr/>
      </p:nvGrpSpPr>
      <p:grpSpPr>
        <a:xfrm>
          <a:off x="0" y="0"/>
          <a:ext cx="0" cy="0"/>
          <a:chOff x="0" y="0"/>
          <a:chExt cx="0" cy="0"/>
        </a:xfrm>
      </p:grpSpPr>
      <p:sp>
        <p:nvSpPr>
          <p:cNvPr id="573" name="Google Shape;573;p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4" name="Google Shape;574;p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2" name="Shape 582"/>
        <p:cNvGrpSpPr/>
        <p:nvPr/>
      </p:nvGrpSpPr>
      <p:grpSpPr>
        <a:xfrm>
          <a:off x="0" y="0"/>
          <a:ext cx="0" cy="0"/>
          <a:chOff x="0" y="0"/>
          <a:chExt cx="0" cy="0"/>
        </a:xfrm>
      </p:grpSpPr>
      <p:sp>
        <p:nvSpPr>
          <p:cNvPr id="583" name="Google Shape;583;p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4" name="Google Shape;584;p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0" name="Shape 590"/>
        <p:cNvGrpSpPr/>
        <p:nvPr/>
      </p:nvGrpSpPr>
      <p:grpSpPr>
        <a:xfrm>
          <a:off x="0" y="0"/>
          <a:ext cx="0" cy="0"/>
          <a:chOff x="0" y="0"/>
          <a:chExt cx="0" cy="0"/>
        </a:xfrm>
      </p:grpSpPr>
      <p:sp>
        <p:nvSpPr>
          <p:cNvPr id="591" name="Google Shape;591;p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2" name="Google Shape;592;p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6" name="Shape 596"/>
        <p:cNvGrpSpPr/>
        <p:nvPr/>
      </p:nvGrpSpPr>
      <p:grpSpPr>
        <a:xfrm>
          <a:off x="0" y="0"/>
          <a:ext cx="0" cy="0"/>
          <a:chOff x="0" y="0"/>
          <a:chExt cx="0" cy="0"/>
        </a:xfrm>
      </p:grpSpPr>
      <p:sp>
        <p:nvSpPr>
          <p:cNvPr id="597" name="Google Shape;597;p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8" name="Google Shape;598;p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2" name="Shape 602"/>
        <p:cNvGrpSpPr/>
        <p:nvPr/>
      </p:nvGrpSpPr>
      <p:grpSpPr>
        <a:xfrm>
          <a:off x="0" y="0"/>
          <a:ext cx="0" cy="0"/>
          <a:chOff x="0" y="0"/>
          <a:chExt cx="0" cy="0"/>
        </a:xfrm>
      </p:grpSpPr>
      <p:sp>
        <p:nvSpPr>
          <p:cNvPr id="603" name="Google Shape;603;p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4" name="Google Shape;604;p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8" name="Shape 608"/>
        <p:cNvGrpSpPr/>
        <p:nvPr/>
      </p:nvGrpSpPr>
      <p:grpSpPr>
        <a:xfrm>
          <a:off x="0" y="0"/>
          <a:ext cx="0" cy="0"/>
          <a:chOff x="0" y="0"/>
          <a:chExt cx="0" cy="0"/>
        </a:xfrm>
      </p:grpSpPr>
      <p:sp>
        <p:nvSpPr>
          <p:cNvPr id="609" name="Google Shape;609;p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0" name="Google Shape;610;p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6" name="Google Shape;206;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9" name="Shape 619"/>
        <p:cNvGrpSpPr/>
        <p:nvPr/>
      </p:nvGrpSpPr>
      <p:grpSpPr>
        <a:xfrm>
          <a:off x="0" y="0"/>
          <a:ext cx="0" cy="0"/>
          <a:chOff x="0" y="0"/>
          <a:chExt cx="0" cy="0"/>
        </a:xfrm>
      </p:grpSpPr>
      <p:sp>
        <p:nvSpPr>
          <p:cNvPr id="620" name="Google Shape;620;p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1" name="Google Shape;621;p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5" name="Shape 625"/>
        <p:cNvGrpSpPr/>
        <p:nvPr/>
      </p:nvGrpSpPr>
      <p:grpSpPr>
        <a:xfrm>
          <a:off x="0" y="0"/>
          <a:ext cx="0" cy="0"/>
          <a:chOff x="0" y="0"/>
          <a:chExt cx="0" cy="0"/>
        </a:xfrm>
      </p:grpSpPr>
      <p:sp>
        <p:nvSpPr>
          <p:cNvPr id="626" name="Google Shape;626;p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7" name="Google Shape;627;p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1" name="Shape 631"/>
        <p:cNvGrpSpPr/>
        <p:nvPr/>
      </p:nvGrpSpPr>
      <p:grpSpPr>
        <a:xfrm>
          <a:off x="0" y="0"/>
          <a:ext cx="0" cy="0"/>
          <a:chOff x="0" y="0"/>
          <a:chExt cx="0" cy="0"/>
        </a:xfrm>
      </p:grpSpPr>
      <p:sp>
        <p:nvSpPr>
          <p:cNvPr id="632" name="Google Shape;632;p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3" name="Google Shape;633;p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9" name="Shape 639"/>
        <p:cNvGrpSpPr/>
        <p:nvPr/>
      </p:nvGrpSpPr>
      <p:grpSpPr>
        <a:xfrm>
          <a:off x="0" y="0"/>
          <a:ext cx="0" cy="0"/>
          <a:chOff x="0" y="0"/>
          <a:chExt cx="0" cy="0"/>
        </a:xfrm>
      </p:grpSpPr>
      <p:sp>
        <p:nvSpPr>
          <p:cNvPr id="640" name="Google Shape;640;p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1" name="Google Shape;641;p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4" name="Google Shape;214;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1" name="Google Shape;221;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0" name="Google Shape;230;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17500" lvl="0" marL="457200" rtl="0" algn="just">
              <a:lnSpc>
                <a:spcPct val="115000"/>
              </a:lnSpc>
              <a:spcBef>
                <a:spcPts val="0"/>
              </a:spcBef>
              <a:spcAft>
                <a:spcPts val="0"/>
              </a:spcAft>
              <a:buClr>
                <a:schemeClr val="dk1"/>
              </a:buClr>
              <a:buSzPts val="1400"/>
              <a:buChar char="●"/>
            </a:pPr>
            <a:r>
              <a:rPr lang="en" sz="1400">
                <a:solidFill>
                  <a:schemeClr val="dk1"/>
                </a:solidFill>
              </a:rPr>
              <a:t>When we look at the entire human genome, we see that genes (functional elements) account for only about 2% of the genome. </a:t>
            </a:r>
            <a:endParaRPr sz="1400">
              <a:solidFill>
                <a:schemeClr val="dk1"/>
              </a:solidFill>
            </a:endParaRPr>
          </a:p>
          <a:p>
            <a:pPr indent="-317500" lvl="0" marL="457200" rtl="0" algn="just">
              <a:lnSpc>
                <a:spcPct val="115000"/>
              </a:lnSpc>
              <a:spcBef>
                <a:spcPts val="0"/>
              </a:spcBef>
              <a:spcAft>
                <a:spcPts val="0"/>
              </a:spcAft>
              <a:buClr>
                <a:schemeClr val="dk1"/>
              </a:buClr>
              <a:buSzPts val="1400"/>
              <a:buChar char="●"/>
            </a:pPr>
            <a:r>
              <a:rPr lang="en" sz="1400">
                <a:solidFill>
                  <a:schemeClr val="dk1"/>
                </a:solidFill>
              </a:rPr>
              <a:t>Diseases and disorders caused by gene level issues are also taken into account. So the rest of the wide range of diseases and their variations (for example, diabetes can affect someone severely while remaining mild in others) are mostly caused by non-gene mutations. </a:t>
            </a:r>
            <a:endParaRPr sz="1400">
              <a:solidFill>
                <a:schemeClr val="dk1"/>
              </a:solidFill>
            </a:endParaRPr>
          </a:p>
          <a:p>
            <a:pPr indent="-317500" lvl="0" marL="457200" rtl="0" algn="just">
              <a:lnSpc>
                <a:spcPct val="115000"/>
              </a:lnSpc>
              <a:spcBef>
                <a:spcPts val="0"/>
              </a:spcBef>
              <a:spcAft>
                <a:spcPts val="0"/>
              </a:spcAft>
              <a:buClr>
                <a:schemeClr val="dk1"/>
              </a:buClr>
              <a:buSzPts val="1400"/>
              <a:buChar char="●"/>
            </a:pPr>
            <a:r>
              <a:rPr lang="en" sz="1400">
                <a:solidFill>
                  <a:schemeClr val="dk1"/>
                </a:solidFill>
              </a:rPr>
              <a:t>One way we can describe how the non-coding portion of our DNA is by investigating the transcription factors that bind there. </a:t>
            </a:r>
            <a:endParaRPr sz="1400">
              <a:solidFill>
                <a:schemeClr val="dk1"/>
              </a:solidFill>
            </a:endParaRPr>
          </a:p>
          <a:p>
            <a:pPr indent="-317500" lvl="0" marL="457200" rtl="0" algn="just">
              <a:lnSpc>
                <a:spcPct val="115000"/>
              </a:lnSpc>
              <a:spcBef>
                <a:spcPts val="0"/>
              </a:spcBef>
              <a:spcAft>
                <a:spcPts val="0"/>
              </a:spcAft>
              <a:buClr>
                <a:schemeClr val="dk1"/>
              </a:buClr>
              <a:buSzPts val="1400"/>
              <a:buChar char="●"/>
            </a:pPr>
            <a:r>
              <a:rPr lang="en" sz="1400">
                <a:solidFill>
                  <a:schemeClr val="dk1"/>
                </a:solidFill>
              </a:rPr>
              <a:t>Which is why we want to explore genomic sequences at TAD boundaries.</a:t>
            </a:r>
            <a:endParaRPr sz="1500">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0" name="Google Shape;240;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Flow diagram / block diagram  - draw diagram for this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6"/>
        </a:solidFill>
      </p:bgPr>
    </p:bg>
    <p:spTree>
      <p:nvGrpSpPr>
        <p:cNvPr id="9" name="Shape 9"/>
        <p:cNvGrpSpPr/>
        <p:nvPr/>
      </p:nvGrpSpPr>
      <p:grpSpPr>
        <a:xfrm>
          <a:off x="0" y="0"/>
          <a:ext cx="0" cy="0"/>
          <a:chOff x="0" y="0"/>
          <a:chExt cx="0" cy="0"/>
        </a:xfrm>
      </p:grpSpPr>
      <p:sp>
        <p:nvSpPr>
          <p:cNvPr id="10" name="Google Shape;10;p55"/>
          <p:cNvSpPr/>
          <p:nvPr/>
        </p:nvSpPr>
        <p:spPr>
          <a:xfrm>
            <a:off x="31" y="2824500"/>
            <a:ext cx="7370400" cy="23190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 name="Google Shape;11;p55"/>
          <p:cNvSpPr/>
          <p:nvPr/>
        </p:nvSpPr>
        <p:spPr>
          <a:xfrm flipH="1">
            <a:off x="3582600" y="1550700"/>
            <a:ext cx="5561400" cy="3592800"/>
          </a:xfrm>
          <a:prstGeom prst="rtTriangl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 name="Google Shape;12;p55"/>
          <p:cNvSpPr/>
          <p:nvPr/>
        </p:nvSpPr>
        <p:spPr>
          <a:xfrm rot="10800000">
            <a:off x="5058905" y="0"/>
            <a:ext cx="4085100" cy="2052600"/>
          </a:xfrm>
          <a:prstGeom prst="rtTriangl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 name="Google Shape;13;p55"/>
          <p:cNvSpPr/>
          <p:nvPr/>
        </p:nvSpPr>
        <p:spPr>
          <a:xfrm>
            <a:off x="20327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4" name="Google Shape;14;p55"/>
          <p:cNvGrpSpPr/>
          <p:nvPr/>
        </p:nvGrpSpPr>
        <p:grpSpPr>
          <a:xfrm>
            <a:off x="255200" y="592"/>
            <a:ext cx="2250363" cy="1044300"/>
            <a:chOff x="255200" y="592"/>
            <a:chExt cx="2250363" cy="1044300"/>
          </a:xfrm>
        </p:grpSpPr>
        <p:sp>
          <p:nvSpPr>
            <p:cNvPr id="15" name="Google Shape;15;p55"/>
            <p:cNvSpPr/>
            <p:nvPr/>
          </p:nvSpPr>
          <p:spPr>
            <a:xfrm>
              <a:off x="764063"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 name="Google Shape;16;p55"/>
            <p:cNvSpPr/>
            <p:nvPr/>
          </p:nvSpPr>
          <p:spPr>
            <a:xfrm>
              <a:off x="509632"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 name="Google Shape;17;p55"/>
            <p:cNvSpPr/>
            <p:nvPr/>
          </p:nvSpPr>
          <p:spPr>
            <a:xfrm>
              <a:off x="255200"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8" name="Google Shape;18;p55"/>
          <p:cNvGrpSpPr/>
          <p:nvPr/>
        </p:nvGrpSpPr>
        <p:grpSpPr>
          <a:xfrm>
            <a:off x="905395" y="592"/>
            <a:ext cx="2250363" cy="1044300"/>
            <a:chOff x="905395" y="592"/>
            <a:chExt cx="2250363" cy="1044300"/>
          </a:xfrm>
        </p:grpSpPr>
        <p:sp>
          <p:nvSpPr>
            <p:cNvPr id="19" name="Google Shape;19;p55"/>
            <p:cNvSpPr/>
            <p:nvPr/>
          </p:nvSpPr>
          <p:spPr>
            <a:xfrm>
              <a:off x="1414258"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 name="Google Shape;20;p55"/>
            <p:cNvSpPr/>
            <p:nvPr/>
          </p:nvSpPr>
          <p:spPr>
            <a:xfrm>
              <a:off x="1159826"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 name="Google Shape;21;p55"/>
            <p:cNvSpPr/>
            <p:nvPr/>
          </p:nvSpPr>
          <p:spPr>
            <a:xfrm>
              <a:off x="905395"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2" name="Google Shape;22;p55"/>
          <p:cNvGrpSpPr/>
          <p:nvPr/>
        </p:nvGrpSpPr>
        <p:grpSpPr>
          <a:xfrm>
            <a:off x="7057468" y="5088"/>
            <a:ext cx="1851281" cy="752108"/>
            <a:chOff x="6917201" y="0"/>
            <a:chExt cx="2227776" cy="863400"/>
          </a:xfrm>
        </p:grpSpPr>
        <p:sp>
          <p:nvSpPr>
            <p:cNvPr id="23" name="Google Shape;23;p55"/>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 name="Google Shape;24;p55"/>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 name="Google Shape;25;p55"/>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6" name="Google Shape;26;p55"/>
          <p:cNvGrpSpPr/>
          <p:nvPr/>
        </p:nvGrpSpPr>
        <p:grpSpPr>
          <a:xfrm>
            <a:off x="6553032" y="4217852"/>
            <a:ext cx="2389067" cy="925737"/>
            <a:chOff x="6917201" y="0"/>
            <a:chExt cx="2227776" cy="863400"/>
          </a:xfrm>
        </p:grpSpPr>
        <p:sp>
          <p:nvSpPr>
            <p:cNvPr id="27" name="Google Shape;27;p55"/>
            <p:cNvSpPr/>
            <p:nvPr/>
          </p:nvSpPr>
          <p:spPr>
            <a:xfrm>
              <a:off x="7641677"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 name="Google Shape;28;p55"/>
            <p:cNvSpPr/>
            <p:nvPr/>
          </p:nvSpPr>
          <p:spPr>
            <a:xfrm>
              <a:off x="7279439"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 name="Google Shape;29;p55"/>
            <p:cNvSpPr/>
            <p:nvPr/>
          </p:nvSpPr>
          <p:spPr>
            <a:xfrm>
              <a:off x="6917201"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0" name="Google Shape;30;p55"/>
          <p:cNvGrpSpPr/>
          <p:nvPr/>
        </p:nvGrpSpPr>
        <p:grpSpPr>
          <a:xfrm>
            <a:off x="199149" y="4055652"/>
            <a:ext cx="2795413" cy="1083308"/>
            <a:chOff x="6917201" y="0"/>
            <a:chExt cx="2227776" cy="863400"/>
          </a:xfrm>
        </p:grpSpPr>
        <p:sp>
          <p:nvSpPr>
            <p:cNvPr id="31" name="Google Shape;31;p55"/>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 name="Google Shape;32;p55"/>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 name="Google Shape;33;p55"/>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4" name="Google Shape;34;p55"/>
          <p:cNvSpPr txBox="1"/>
          <p:nvPr>
            <p:ph type="ctrTitle"/>
          </p:nvPr>
        </p:nvSpPr>
        <p:spPr>
          <a:xfrm>
            <a:off x="1858703" y="1822833"/>
            <a:ext cx="5361300" cy="14481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800"/>
              <a:buNone/>
              <a:defRPr sz="3800"/>
            </a:lvl1pPr>
            <a:lvl2pPr lvl="1" algn="ctr">
              <a:lnSpc>
                <a:spcPct val="100000"/>
              </a:lnSpc>
              <a:spcBef>
                <a:spcPts val="0"/>
              </a:spcBef>
              <a:spcAft>
                <a:spcPts val="0"/>
              </a:spcAft>
              <a:buSzPts val="3800"/>
              <a:buNone/>
              <a:defRPr sz="3800"/>
            </a:lvl2pPr>
            <a:lvl3pPr lvl="2" algn="ctr">
              <a:lnSpc>
                <a:spcPct val="100000"/>
              </a:lnSpc>
              <a:spcBef>
                <a:spcPts val="0"/>
              </a:spcBef>
              <a:spcAft>
                <a:spcPts val="0"/>
              </a:spcAft>
              <a:buSzPts val="3800"/>
              <a:buNone/>
              <a:defRPr sz="3800"/>
            </a:lvl3pPr>
            <a:lvl4pPr lvl="3" algn="ctr">
              <a:lnSpc>
                <a:spcPct val="100000"/>
              </a:lnSpc>
              <a:spcBef>
                <a:spcPts val="0"/>
              </a:spcBef>
              <a:spcAft>
                <a:spcPts val="0"/>
              </a:spcAft>
              <a:buSzPts val="3800"/>
              <a:buNone/>
              <a:defRPr sz="3800"/>
            </a:lvl4pPr>
            <a:lvl5pPr lvl="4" algn="ctr">
              <a:lnSpc>
                <a:spcPct val="100000"/>
              </a:lnSpc>
              <a:spcBef>
                <a:spcPts val="0"/>
              </a:spcBef>
              <a:spcAft>
                <a:spcPts val="0"/>
              </a:spcAft>
              <a:buSzPts val="3800"/>
              <a:buNone/>
              <a:defRPr sz="3800"/>
            </a:lvl5pPr>
            <a:lvl6pPr lvl="5" algn="ctr">
              <a:lnSpc>
                <a:spcPct val="100000"/>
              </a:lnSpc>
              <a:spcBef>
                <a:spcPts val="0"/>
              </a:spcBef>
              <a:spcAft>
                <a:spcPts val="0"/>
              </a:spcAft>
              <a:buSzPts val="3800"/>
              <a:buNone/>
              <a:defRPr sz="3800"/>
            </a:lvl6pPr>
            <a:lvl7pPr lvl="6" algn="ctr">
              <a:lnSpc>
                <a:spcPct val="100000"/>
              </a:lnSpc>
              <a:spcBef>
                <a:spcPts val="0"/>
              </a:spcBef>
              <a:spcAft>
                <a:spcPts val="0"/>
              </a:spcAft>
              <a:buSzPts val="3800"/>
              <a:buNone/>
              <a:defRPr sz="3800"/>
            </a:lvl7pPr>
            <a:lvl8pPr lvl="7" algn="ctr">
              <a:lnSpc>
                <a:spcPct val="100000"/>
              </a:lnSpc>
              <a:spcBef>
                <a:spcPts val="0"/>
              </a:spcBef>
              <a:spcAft>
                <a:spcPts val="0"/>
              </a:spcAft>
              <a:buSzPts val="3800"/>
              <a:buNone/>
              <a:defRPr sz="3800"/>
            </a:lvl8pPr>
            <a:lvl9pPr lvl="8" algn="ctr">
              <a:lnSpc>
                <a:spcPct val="100000"/>
              </a:lnSpc>
              <a:spcBef>
                <a:spcPts val="0"/>
              </a:spcBef>
              <a:spcAft>
                <a:spcPts val="0"/>
              </a:spcAft>
              <a:buSzPts val="3800"/>
              <a:buNone/>
              <a:defRPr sz="3800"/>
            </a:lvl9pPr>
          </a:lstStyle>
          <a:p/>
        </p:txBody>
      </p:sp>
      <p:sp>
        <p:nvSpPr>
          <p:cNvPr id="35" name="Google Shape;35;p55"/>
          <p:cNvSpPr txBox="1"/>
          <p:nvPr>
            <p:ph idx="1" type="subTitle"/>
          </p:nvPr>
        </p:nvSpPr>
        <p:spPr>
          <a:xfrm>
            <a:off x="1858700" y="3413158"/>
            <a:ext cx="5361300" cy="52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Clr>
                <a:schemeClr val="lt1"/>
              </a:buClr>
              <a:buSzPts val="1600"/>
              <a:buNone/>
              <a:defRPr sz="1600">
                <a:solidFill>
                  <a:schemeClr val="lt1"/>
                </a:solidFill>
              </a:defRPr>
            </a:lvl1pPr>
            <a:lvl2pPr lvl="1" algn="ctr">
              <a:lnSpc>
                <a:spcPct val="100000"/>
              </a:lnSpc>
              <a:spcBef>
                <a:spcPts val="0"/>
              </a:spcBef>
              <a:spcAft>
                <a:spcPts val="0"/>
              </a:spcAft>
              <a:buClr>
                <a:schemeClr val="lt1"/>
              </a:buClr>
              <a:buSzPts val="1600"/>
              <a:buNone/>
              <a:defRPr sz="1600">
                <a:solidFill>
                  <a:schemeClr val="lt1"/>
                </a:solidFill>
              </a:defRPr>
            </a:lvl2pPr>
            <a:lvl3pPr lvl="2" algn="ctr">
              <a:lnSpc>
                <a:spcPct val="100000"/>
              </a:lnSpc>
              <a:spcBef>
                <a:spcPts val="0"/>
              </a:spcBef>
              <a:spcAft>
                <a:spcPts val="0"/>
              </a:spcAft>
              <a:buClr>
                <a:schemeClr val="lt1"/>
              </a:buClr>
              <a:buSzPts val="1600"/>
              <a:buNone/>
              <a:defRPr sz="1600">
                <a:solidFill>
                  <a:schemeClr val="lt1"/>
                </a:solidFill>
              </a:defRPr>
            </a:lvl3pPr>
            <a:lvl4pPr lvl="3" algn="ctr">
              <a:lnSpc>
                <a:spcPct val="100000"/>
              </a:lnSpc>
              <a:spcBef>
                <a:spcPts val="0"/>
              </a:spcBef>
              <a:spcAft>
                <a:spcPts val="0"/>
              </a:spcAft>
              <a:buClr>
                <a:schemeClr val="lt1"/>
              </a:buClr>
              <a:buSzPts val="1600"/>
              <a:buNone/>
              <a:defRPr sz="1600">
                <a:solidFill>
                  <a:schemeClr val="lt1"/>
                </a:solidFill>
              </a:defRPr>
            </a:lvl4pPr>
            <a:lvl5pPr lvl="4" algn="ctr">
              <a:lnSpc>
                <a:spcPct val="100000"/>
              </a:lnSpc>
              <a:spcBef>
                <a:spcPts val="0"/>
              </a:spcBef>
              <a:spcAft>
                <a:spcPts val="0"/>
              </a:spcAft>
              <a:buClr>
                <a:schemeClr val="lt1"/>
              </a:buClr>
              <a:buSzPts val="1600"/>
              <a:buNone/>
              <a:defRPr sz="1600">
                <a:solidFill>
                  <a:schemeClr val="lt1"/>
                </a:solidFill>
              </a:defRPr>
            </a:lvl5pPr>
            <a:lvl6pPr lvl="5" algn="ctr">
              <a:lnSpc>
                <a:spcPct val="100000"/>
              </a:lnSpc>
              <a:spcBef>
                <a:spcPts val="0"/>
              </a:spcBef>
              <a:spcAft>
                <a:spcPts val="0"/>
              </a:spcAft>
              <a:buClr>
                <a:schemeClr val="lt1"/>
              </a:buClr>
              <a:buSzPts val="1600"/>
              <a:buNone/>
              <a:defRPr sz="1600">
                <a:solidFill>
                  <a:schemeClr val="lt1"/>
                </a:solidFill>
              </a:defRPr>
            </a:lvl6pPr>
            <a:lvl7pPr lvl="6" algn="ctr">
              <a:lnSpc>
                <a:spcPct val="100000"/>
              </a:lnSpc>
              <a:spcBef>
                <a:spcPts val="0"/>
              </a:spcBef>
              <a:spcAft>
                <a:spcPts val="0"/>
              </a:spcAft>
              <a:buClr>
                <a:schemeClr val="lt1"/>
              </a:buClr>
              <a:buSzPts val="1600"/>
              <a:buNone/>
              <a:defRPr sz="1600">
                <a:solidFill>
                  <a:schemeClr val="lt1"/>
                </a:solidFill>
              </a:defRPr>
            </a:lvl7pPr>
            <a:lvl8pPr lvl="7" algn="ctr">
              <a:lnSpc>
                <a:spcPct val="100000"/>
              </a:lnSpc>
              <a:spcBef>
                <a:spcPts val="0"/>
              </a:spcBef>
              <a:spcAft>
                <a:spcPts val="0"/>
              </a:spcAft>
              <a:buClr>
                <a:schemeClr val="lt1"/>
              </a:buClr>
              <a:buSzPts val="1600"/>
              <a:buNone/>
              <a:defRPr sz="1600">
                <a:solidFill>
                  <a:schemeClr val="lt1"/>
                </a:solidFill>
              </a:defRPr>
            </a:lvl8pPr>
            <a:lvl9pPr lvl="8" algn="ctr">
              <a:lnSpc>
                <a:spcPct val="100000"/>
              </a:lnSpc>
              <a:spcBef>
                <a:spcPts val="0"/>
              </a:spcBef>
              <a:spcAft>
                <a:spcPts val="0"/>
              </a:spcAft>
              <a:buClr>
                <a:schemeClr val="lt1"/>
              </a:buClr>
              <a:buSzPts val="1600"/>
              <a:buNone/>
              <a:defRPr sz="1600">
                <a:solidFill>
                  <a:schemeClr val="lt1"/>
                </a:solidFill>
              </a:defRPr>
            </a:lvl9pPr>
          </a:lstStyle>
          <a:p/>
        </p:txBody>
      </p:sp>
      <p:sp>
        <p:nvSpPr>
          <p:cNvPr id="36" name="Google Shape;36;p55"/>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09" name="Shape 109"/>
        <p:cNvGrpSpPr/>
        <p:nvPr/>
      </p:nvGrpSpPr>
      <p:grpSpPr>
        <a:xfrm>
          <a:off x="0" y="0"/>
          <a:ext cx="0" cy="0"/>
          <a:chOff x="0" y="0"/>
          <a:chExt cx="0" cy="0"/>
        </a:xfrm>
      </p:grpSpPr>
      <p:sp>
        <p:nvSpPr>
          <p:cNvPr id="110" name="Google Shape;110;p64"/>
          <p:cNvSpPr/>
          <p:nvPr/>
        </p:nvSpPr>
        <p:spPr>
          <a:xfrm flipH="1">
            <a:off x="5569200" y="2834075"/>
            <a:ext cx="3574800" cy="2309400"/>
          </a:xfrm>
          <a:prstGeom prst="rtTriangl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11" name="Google Shape;111;p64"/>
          <p:cNvGrpSpPr/>
          <p:nvPr/>
        </p:nvGrpSpPr>
        <p:grpSpPr>
          <a:xfrm>
            <a:off x="5959222" y="4119576"/>
            <a:ext cx="2520951" cy="1024165"/>
            <a:chOff x="6917201" y="0"/>
            <a:chExt cx="2227776" cy="863400"/>
          </a:xfrm>
        </p:grpSpPr>
        <p:sp>
          <p:nvSpPr>
            <p:cNvPr id="112" name="Google Shape;112;p64"/>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 name="Google Shape;113;p64"/>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 name="Google Shape;114;p64"/>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5" name="Google Shape;115;p64"/>
          <p:cNvGrpSpPr/>
          <p:nvPr/>
        </p:nvGrpSpPr>
        <p:grpSpPr>
          <a:xfrm>
            <a:off x="199149" y="2"/>
            <a:ext cx="2795413" cy="1083308"/>
            <a:chOff x="6917201" y="0"/>
            <a:chExt cx="2227776" cy="863400"/>
          </a:xfrm>
        </p:grpSpPr>
        <p:sp>
          <p:nvSpPr>
            <p:cNvPr id="116" name="Google Shape;116;p64"/>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 name="Google Shape;117;p64"/>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 name="Google Shape;118;p64"/>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19" name="Google Shape;119;p64"/>
          <p:cNvSpPr txBox="1"/>
          <p:nvPr>
            <p:ph hasCustomPrompt="1" type="title"/>
          </p:nvPr>
        </p:nvSpPr>
        <p:spPr>
          <a:xfrm>
            <a:off x="1385850" y="1383850"/>
            <a:ext cx="6372300" cy="13797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Clr>
                <a:schemeClr val="dk2"/>
              </a:buClr>
              <a:buSzPts val="8600"/>
              <a:buNone/>
              <a:defRPr sz="8600">
                <a:solidFill>
                  <a:schemeClr val="dk2"/>
                </a:solidFill>
              </a:defRPr>
            </a:lvl1pPr>
            <a:lvl2pPr lvl="1" algn="ctr">
              <a:lnSpc>
                <a:spcPct val="100000"/>
              </a:lnSpc>
              <a:spcBef>
                <a:spcPts val="0"/>
              </a:spcBef>
              <a:spcAft>
                <a:spcPts val="0"/>
              </a:spcAft>
              <a:buClr>
                <a:schemeClr val="dk2"/>
              </a:buClr>
              <a:buSzPts val="8600"/>
              <a:buNone/>
              <a:defRPr sz="8600">
                <a:solidFill>
                  <a:schemeClr val="dk2"/>
                </a:solidFill>
              </a:defRPr>
            </a:lvl2pPr>
            <a:lvl3pPr lvl="2" algn="ctr">
              <a:lnSpc>
                <a:spcPct val="100000"/>
              </a:lnSpc>
              <a:spcBef>
                <a:spcPts val="0"/>
              </a:spcBef>
              <a:spcAft>
                <a:spcPts val="0"/>
              </a:spcAft>
              <a:buClr>
                <a:schemeClr val="dk2"/>
              </a:buClr>
              <a:buSzPts val="8600"/>
              <a:buNone/>
              <a:defRPr sz="8600">
                <a:solidFill>
                  <a:schemeClr val="dk2"/>
                </a:solidFill>
              </a:defRPr>
            </a:lvl3pPr>
            <a:lvl4pPr lvl="3" algn="ctr">
              <a:lnSpc>
                <a:spcPct val="100000"/>
              </a:lnSpc>
              <a:spcBef>
                <a:spcPts val="0"/>
              </a:spcBef>
              <a:spcAft>
                <a:spcPts val="0"/>
              </a:spcAft>
              <a:buClr>
                <a:schemeClr val="dk2"/>
              </a:buClr>
              <a:buSzPts val="8600"/>
              <a:buNone/>
              <a:defRPr sz="8600">
                <a:solidFill>
                  <a:schemeClr val="dk2"/>
                </a:solidFill>
              </a:defRPr>
            </a:lvl4pPr>
            <a:lvl5pPr lvl="4" algn="ctr">
              <a:lnSpc>
                <a:spcPct val="100000"/>
              </a:lnSpc>
              <a:spcBef>
                <a:spcPts val="0"/>
              </a:spcBef>
              <a:spcAft>
                <a:spcPts val="0"/>
              </a:spcAft>
              <a:buClr>
                <a:schemeClr val="dk2"/>
              </a:buClr>
              <a:buSzPts val="8600"/>
              <a:buNone/>
              <a:defRPr sz="8600">
                <a:solidFill>
                  <a:schemeClr val="dk2"/>
                </a:solidFill>
              </a:defRPr>
            </a:lvl5pPr>
            <a:lvl6pPr lvl="5" algn="ctr">
              <a:lnSpc>
                <a:spcPct val="100000"/>
              </a:lnSpc>
              <a:spcBef>
                <a:spcPts val="0"/>
              </a:spcBef>
              <a:spcAft>
                <a:spcPts val="0"/>
              </a:spcAft>
              <a:buClr>
                <a:schemeClr val="dk2"/>
              </a:buClr>
              <a:buSzPts val="8600"/>
              <a:buNone/>
              <a:defRPr sz="8600">
                <a:solidFill>
                  <a:schemeClr val="dk2"/>
                </a:solidFill>
              </a:defRPr>
            </a:lvl6pPr>
            <a:lvl7pPr lvl="6" algn="ctr">
              <a:lnSpc>
                <a:spcPct val="100000"/>
              </a:lnSpc>
              <a:spcBef>
                <a:spcPts val="0"/>
              </a:spcBef>
              <a:spcAft>
                <a:spcPts val="0"/>
              </a:spcAft>
              <a:buClr>
                <a:schemeClr val="dk2"/>
              </a:buClr>
              <a:buSzPts val="8600"/>
              <a:buNone/>
              <a:defRPr sz="8600">
                <a:solidFill>
                  <a:schemeClr val="dk2"/>
                </a:solidFill>
              </a:defRPr>
            </a:lvl7pPr>
            <a:lvl8pPr lvl="7" algn="ctr">
              <a:lnSpc>
                <a:spcPct val="100000"/>
              </a:lnSpc>
              <a:spcBef>
                <a:spcPts val="0"/>
              </a:spcBef>
              <a:spcAft>
                <a:spcPts val="0"/>
              </a:spcAft>
              <a:buClr>
                <a:schemeClr val="dk2"/>
              </a:buClr>
              <a:buSzPts val="8600"/>
              <a:buNone/>
              <a:defRPr sz="8600">
                <a:solidFill>
                  <a:schemeClr val="dk2"/>
                </a:solidFill>
              </a:defRPr>
            </a:lvl8pPr>
            <a:lvl9pPr lvl="8" algn="ctr">
              <a:lnSpc>
                <a:spcPct val="100000"/>
              </a:lnSpc>
              <a:spcBef>
                <a:spcPts val="0"/>
              </a:spcBef>
              <a:spcAft>
                <a:spcPts val="0"/>
              </a:spcAft>
              <a:buClr>
                <a:schemeClr val="dk2"/>
              </a:buClr>
              <a:buSzPts val="8600"/>
              <a:buNone/>
              <a:defRPr sz="8600">
                <a:solidFill>
                  <a:schemeClr val="dk2"/>
                </a:solidFill>
              </a:defRPr>
            </a:lvl9pPr>
          </a:lstStyle>
          <a:p>
            <a:r>
              <a:t>xx%</a:t>
            </a:r>
          </a:p>
        </p:txBody>
      </p:sp>
      <p:sp>
        <p:nvSpPr>
          <p:cNvPr id="120" name="Google Shape;120;p64"/>
          <p:cNvSpPr txBox="1"/>
          <p:nvPr>
            <p:ph idx="1" type="body"/>
          </p:nvPr>
        </p:nvSpPr>
        <p:spPr>
          <a:xfrm>
            <a:off x="1385850" y="2863850"/>
            <a:ext cx="6372300" cy="641100"/>
          </a:xfrm>
          <a:prstGeom prst="rect">
            <a:avLst/>
          </a:prstGeom>
          <a:noFill/>
          <a:ln>
            <a:noFill/>
          </a:ln>
        </p:spPr>
        <p:txBody>
          <a:bodyPr anchorCtr="0" anchor="t" bIns="91425" lIns="91425" spcFirstLastPara="1" rIns="91425" wrap="square" tIns="91425">
            <a:normAutofit/>
          </a:bodyPr>
          <a:lstStyle>
            <a:lvl1pPr indent="-311150" lvl="0" marL="457200" algn="ctr">
              <a:lnSpc>
                <a:spcPct val="115000"/>
              </a:lnSpc>
              <a:spcBef>
                <a:spcPts val="0"/>
              </a:spcBef>
              <a:spcAft>
                <a:spcPts val="0"/>
              </a:spcAft>
              <a:buSzPts val="1300"/>
              <a:buChar char="●"/>
              <a:defRPr/>
            </a:lvl1pPr>
            <a:lvl2pPr indent="-298450" lvl="1" marL="914400" algn="ctr">
              <a:lnSpc>
                <a:spcPct val="115000"/>
              </a:lnSpc>
              <a:spcBef>
                <a:spcPts val="0"/>
              </a:spcBef>
              <a:spcAft>
                <a:spcPts val="0"/>
              </a:spcAft>
              <a:buSzPts val="1100"/>
              <a:buChar char="○"/>
              <a:defRPr/>
            </a:lvl2pPr>
            <a:lvl3pPr indent="-298450" lvl="2" marL="1371600" algn="ctr">
              <a:lnSpc>
                <a:spcPct val="115000"/>
              </a:lnSpc>
              <a:spcBef>
                <a:spcPts val="0"/>
              </a:spcBef>
              <a:spcAft>
                <a:spcPts val="0"/>
              </a:spcAft>
              <a:buSzPts val="1100"/>
              <a:buChar char="■"/>
              <a:defRPr/>
            </a:lvl3pPr>
            <a:lvl4pPr indent="-298450" lvl="3" marL="1828800" algn="ctr">
              <a:lnSpc>
                <a:spcPct val="115000"/>
              </a:lnSpc>
              <a:spcBef>
                <a:spcPts val="0"/>
              </a:spcBef>
              <a:spcAft>
                <a:spcPts val="0"/>
              </a:spcAft>
              <a:buSzPts val="1100"/>
              <a:buChar char="●"/>
              <a:defRPr/>
            </a:lvl4pPr>
            <a:lvl5pPr indent="-298450" lvl="4" marL="2286000" algn="ctr">
              <a:lnSpc>
                <a:spcPct val="115000"/>
              </a:lnSpc>
              <a:spcBef>
                <a:spcPts val="0"/>
              </a:spcBef>
              <a:spcAft>
                <a:spcPts val="0"/>
              </a:spcAft>
              <a:buSzPts val="1100"/>
              <a:buChar char="○"/>
              <a:defRPr/>
            </a:lvl5pPr>
            <a:lvl6pPr indent="-298450" lvl="5" marL="2743200" algn="ctr">
              <a:lnSpc>
                <a:spcPct val="115000"/>
              </a:lnSpc>
              <a:spcBef>
                <a:spcPts val="0"/>
              </a:spcBef>
              <a:spcAft>
                <a:spcPts val="0"/>
              </a:spcAft>
              <a:buSzPts val="1100"/>
              <a:buChar char="■"/>
              <a:defRPr/>
            </a:lvl6pPr>
            <a:lvl7pPr indent="-298450" lvl="6" marL="3200400" algn="ctr">
              <a:lnSpc>
                <a:spcPct val="115000"/>
              </a:lnSpc>
              <a:spcBef>
                <a:spcPts val="0"/>
              </a:spcBef>
              <a:spcAft>
                <a:spcPts val="0"/>
              </a:spcAft>
              <a:buSzPts val="1100"/>
              <a:buChar char="●"/>
              <a:defRPr/>
            </a:lvl7pPr>
            <a:lvl8pPr indent="-298450" lvl="7" marL="3657600" algn="ctr">
              <a:lnSpc>
                <a:spcPct val="115000"/>
              </a:lnSpc>
              <a:spcBef>
                <a:spcPts val="0"/>
              </a:spcBef>
              <a:spcAft>
                <a:spcPts val="0"/>
              </a:spcAft>
              <a:buSzPts val="1100"/>
              <a:buChar char="○"/>
              <a:defRPr/>
            </a:lvl8pPr>
            <a:lvl9pPr indent="-298450" lvl="8" marL="4114800" algn="ctr">
              <a:lnSpc>
                <a:spcPct val="115000"/>
              </a:lnSpc>
              <a:spcBef>
                <a:spcPts val="0"/>
              </a:spcBef>
              <a:spcAft>
                <a:spcPts val="0"/>
              </a:spcAft>
              <a:buSzPts val="1100"/>
              <a:buChar char="■"/>
              <a:defRPr/>
            </a:lvl9pPr>
          </a:lstStyle>
          <a:p/>
        </p:txBody>
      </p:sp>
      <p:sp>
        <p:nvSpPr>
          <p:cNvPr id="121" name="Google Shape;121;p64"/>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2" name="Shape 122"/>
        <p:cNvGrpSpPr/>
        <p:nvPr/>
      </p:nvGrpSpPr>
      <p:grpSpPr>
        <a:xfrm>
          <a:off x="0" y="0"/>
          <a:ext cx="0" cy="0"/>
          <a:chOff x="0" y="0"/>
          <a:chExt cx="0" cy="0"/>
        </a:xfrm>
      </p:grpSpPr>
      <p:sp>
        <p:nvSpPr>
          <p:cNvPr id="123" name="Google Shape;123;p65"/>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28" name="Shape 128"/>
        <p:cNvGrpSpPr/>
        <p:nvPr/>
      </p:nvGrpSpPr>
      <p:grpSpPr>
        <a:xfrm>
          <a:off x="0" y="0"/>
          <a:ext cx="0" cy="0"/>
          <a:chOff x="0" y="0"/>
          <a:chExt cx="0" cy="0"/>
        </a:xfrm>
      </p:grpSpPr>
      <p:sp>
        <p:nvSpPr>
          <p:cNvPr id="129" name="Google Shape;129;p67"/>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30" name="Google Shape;130;p67"/>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31" name="Google Shape;131;p6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2" name="Shape 132"/>
        <p:cNvGrpSpPr/>
        <p:nvPr/>
      </p:nvGrpSpPr>
      <p:grpSpPr>
        <a:xfrm>
          <a:off x="0" y="0"/>
          <a:ext cx="0" cy="0"/>
          <a:chOff x="0" y="0"/>
          <a:chExt cx="0" cy="0"/>
        </a:xfrm>
      </p:grpSpPr>
      <p:sp>
        <p:nvSpPr>
          <p:cNvPr id="133" name="Google Shape;133;p68"/>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34" name="Google Shape;134;p6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35" name="Shape 135"/>
        <p:cNvGrpSpPr/>
        <p:nvPr/>
      </p:nvGrpSpPr>
      <p:grpSpPr>
        <a:xfrm>
          <a:off x="0" y="0"/>
          <a:ext cx="0" cy="0"/>
          <a:chOff x="0" y="0"/>
          <a:chExt cx="0" cy="0"/>
        </a:xfrm>
      </p:grpSpPr>
      <p:sp>
        <p:nvSpPr>
          <p:cNvPr id="136" name="Google Shape;136;p6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37" name="Google Shape;137;p6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138" name="Google Shape;138;p6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39" name="Shape 139"/>
        <p:cNvGrpSpPr/>
        <p:nvPr/>
      </p:nvGrpSpPr>
      <p:grpSpPr>
        <a:xfrm>
          <a:off x="0" y="0"/>
          <a:ext cx="0" cy="0"/>
          <a:chOff x="0" y="0"/>
          <a:chExt cx="0" cy="0"/>
        </a:xfrm>
      </p:grpSpPr>
      <p:sp>
        <p:nvSpPr>
          <p:cNvPr id="140" name="Google Shape;140;p7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41" name="Google Shape;141;p70"/>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142" name="Google Shape;142;p70"/>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143" name="Google Shape;143;p7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4" name="Shape 144"/>
        <p:cNvGrpSpPr/>
        <p:nvPr/>
      </p:nvGrpSpPr>
      <p:grpSpPr>
        <a:xfrm>
          <a:off x="0" y="0"/>
          <a:ext cx="0" cy="0"/>
          <a:chOff x="0" y="0"/>
          <a:chExt cx="0" cy="0"/>
        </a:xfrm>
      </p:grpSpPr>
      <p:sp>
        <p:nvSpPr>
          <p:cNvPr id="145" name="Google Shape;145;p7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46" name="Google Shape;146;p7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47" name="Shape 147"/>
        <p:cNvGrpSpPr/>
        <p:nvPr/>
      </p:nvGrpSpPr>
      <p:grpSpPr>
        <a:xfrm>
          <a:off x="0" y="0"/>
          <a:ext cx="0" cy="0"/>
          <a:chOff x="0" y="0"/>
          <a:chExt cx="0" cy="0"/>
        </a:xfrm>
      </p:grpSpPr>
      <p:sp>
        <p:nvSpPr>
          <p:cNvPr id="148" name="Google Shape;148;p72"/>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149" name="Google Shape;149;p72"/>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150" name="Google Shape;150;p7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51" name="Shape 151"/>
        <p:cNvGrpSpPr/>
        <p:nvPr/>
      </p:nvGrpSpPr>
      <p:grpSpPr>
        <a:xfrm>
          <a:off x="0" y="0"/>
          <a:ext cx="0" cy="0"/>
          <a:chOff x="0" y="0"/>
          <a:chExt cx="0" cy="0"/>
        </a:xfrm>
      </p:grpSpPr>
      <p:sp>
        <p:nvSpPr>
          <p:cNvPr id="152" name="Google Shape;152;p73"/>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153" name="Google Shape;153;p7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54" name="Shape 154"/>
        <p:cNvGrpSpPr/>
        <p:nvPr/>
      </p:nvGrpSpPr>
      <p:grpSpPr>
        <a:xfrm>
          <a:off x="0" y="0"/>
          <a:ext cx="0" cy="0"/>
          <a:chOff x="0" y="0"/>
          <a:chExt cx="0" cy="0"/>
        </a:xfrm>
      </p:grpSpPr>
      <p:sp>
        <p:nvSpPr>
          <p:cNvPr id="155" name="Google Shape;155;p74"/>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 name="Google Shape;156;p74"/>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157" name="Google Shape;157;p74"/>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58" name="Google Shape;158;p74"/>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159" name="Google Shape;159;p7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dk2"/>
        </a:solidFill>
      </p:bgPr>
    </p:bg>
    <p:spTree>
      <p:nvGrpSpPr>
        <p:cNvPr id="37" name="Shape 37"/>
        <p:cNvGrpSpPr/>
        <p:nvPr/>
      </p:nvGrpSpPr>
      <p:grpSpPr>
        <a:xfrm>
          <a:off x="0" y="0"/>
          <a:ext cx="0" cy="0"/>
          <a:chOff x="0" y="0"/>
          <a:chExt cx="0" cy="0"/>
        </a:xfrm>
      </p:grpSpPr>
      <p:sp>
        <p:nvSpPr>
          <p:cNvPr id="38" name="Google Shape;38;p56"/>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 name="Google Shape;39;p56"/>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 name="Google Shape;40;p56"/>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 name="Google Shape;41;p56"/>
          <p:cNvSpPr txBox="1"/>
          <p:nvPr>
            <p:ph type="title"/>
          </p:nvPr>
        </p:nvSpPr>
        <p:spPr>
          <a:xfrm>
            <a:off x="819150" y="845600"/>
            <a:ext cx="7505700" cy="9546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42" name="Google Shape;42;p56"/>
          <p:cNvSpPr txBox="1"/>
          <p:nvPr>
            <p:ph idx="1" type="body"/>
          </p:nvPr>
        </p:nvSpPr>
        <p:spPr>
          <a:xfrm>
            <a:off x="819150" y="1990725"/>
            <a:ext cx="7505700" cy="24480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43" name="Google Shape;43;p56"/>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60" name="Shape 160"/>
        <p:cNvGrpSpPr/>
        <p:nvPr/>
      </p:nvGrpSpPr>
      <p:grpSpPr>
        <a:xfrm>
          <a:off x="0" y="0"/>
          <a:ext cx="0" cy="0"/>
          <a:chOff x="0" y="0"/>
          <a:chExt cx="0" cy="0"/>
        </a:xfrm>
      </p:grpSpPr>
      <p:sp>
        <p:nvSpPr>
          <p:cNvPr id="161" name="Google Shape;161;p75"/>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162" name="Google Shape;162;p7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63" name="Shape 163"/>
        <p:cNvGrpSpPr/>
        <p:nvPr/>
      </p:nvGrpSpPr>
      <p:grpSpPr>
        <a:xfrm>
          <a:off x="0" y="0"/>
          <a:ext cx="0" cy="0"/>
          <a:chOff x="0" y="0"/>
          <a:chExt cx="0" cy="0"/>
        </a:xfrm>
      </p:grpSpPr>
      <p:sp>
        <p:nvSpPr>
          <p:cNvPr id="164" name="Google Shape;164;p76"/>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165" name="Google Shape;165;p76"/>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166" name="Google Shape;166;p7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67" name="Shape 167"/>
        <p:cNvGrpSpPr/>
        <p:nvPr/>
      </p:nvGrpSpPr>
      <p:grpSpPr>
        <a:xfrm>
          <a:off x="0" y="0"/>
          <a:ext cx="0" cy="0"/>
          <a:chOff x="0" y="0"/>
          <a:chExt cx="0" cy="0"/>
        </a:xfrm>
      </p:grpSpPr>
      <p:sp>
        <p:nvSpPr>
          <p:cNvPr id="168" name="Google Shape;168;p7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solidFill>
          <a:schemeClr val="dk2"/>
        </a:solidFill>
      </p:bgPr>
    </p:bg>
    <p:spTree>
      <p:nvGrpSpPr>
        <p:cNvPr id="44" name="Shape 44"/>
        <p:cNvGrpSpPr/>
        <p:nvPr/>
      </p:nvGrpSpPr>
      <p:grpSpPr>
        <a:xfrm>
          <a:off x="0" y="0"/>
          <a:ext cx="0" cy="0"/>
          <a:chOff x="0" y="0"/>
          <a:chExt cx="0" cy="0"/>
        </a:xfrm>
      </p:grpSpPr>
      <p:sp>
        <p:nvSpPr>
          <p:cNvPr id="45" name="Google Shape;45;p57"/>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 name="Google Shape;46;p57"/>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 name="Google Shape;47;p57"/>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 name="Google Shape;48;p57"/>
          <p:cNvSpPr txBox="1"/>
          <p:nvPr>
            <p:ph type="title"/>
          </p:nvPr>
        </p:nvSpPr>
        <p:spPr>
          <a:xfrm>
            <a:off x="819150" y="845600"/>
            <a:ext cx="7505700" cy="9546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49" name="Google Shape;49;p57"/>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3"/>
        </a:solidFill>
      </p:bgPr>
    </p:bg>
    <p:spTree>
      <p:nvGrpSpPr>
        <p:cNvPr id="50" name="Shape 50"/>
        <p:cNvGrpSpPr/>
        <p:nvPr/>
      </p:nvGrpSpPr>
      <p:grpSpPr>
        <a:xfrm>
          <a:off x="0" y="0"/>
          <a:ext cx="0" cy="0"/>
          <a:chOff x="0" y="0"/>
          <a:chExt cx="0" cy="0"/>
        </a:xfrm>
      </p:grpSpPr>
      <p:sp>
        <p:nvSpPr>
          <p:cNvPr id="51" name="Google Shape;51;p58"/>
          <p:cNvSpPr/>
          <p:nvPr/>
        </p:nvSpPr>
        <p:spPr>
          <a:xfrm flipH="1">
            <a:off x="4757100" y="2309400"/>
            <a:ext cx="4386900" cy="2834100"/>
          </a:xfrm>
          <a:prstGeom prst="rtTriangl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2" name="Google Shape;52;p58"/>
          <p:cNvGrpSpPr/>
          <p:nvPr/>
        </p:nvGrpSpPr>
        <p:grpSpPr>
          <a:xfrm>
            <a:off x="5594191" y="3961115"/>
            <a:ext cx="2910144" cy="1182340"/>
            <a:chOff x="6917201" y="0"/>
            <a:chExt cx="2227776" cy="863400"/>
          </a:xfrm>
        </p:grpSpPr>
        <p:sp>
          <p:nvSpPr>
            <p:cNvPr id="53" name="Google Shape;53;p58"/>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 name="Google Shape;54;p58"/>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 name="Google Shape;55;p58"/>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6" name="Google Shape;56;p58"/>
          <p:cNvGrpSpPr/>
          <p:nvPr/>
        </p:nvGrpSpPr>
        <p:grpSpPr>
          <a:xfrm>
            <a:off x="199149" y="2"/>
            <a:ext cx="2795413" cy="1083308"/>
            <a:chOff x="6917201" y="0"/>
            <a:chExt cx="2227776" cy="863400"/>
          </a:xfrm>
        </p:grpSpPr>
        <p:sp>
          <p:nvSpPr>
            <p:cNvPr id="57" name="Google Shape;57;p58"/>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 name="Google Shape;58;p58"/>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 name="Google Shape;59;p58"/>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0" name="Google Shape;60;p58"/>
          <p:cNvSpPr txBox="1"/>
          <p:nvPr>
            <p:ph type="title"/>
          </p:nvPr>
        </p:nvSpPr>
        <p:spPr>
          <a:xfrm>
            <a:off x="1888684" y="1746100"/>
            <a:ext cx="5377500" cy="16461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Clr>
                <a:schemeClr val="dk2"/>
              </a:buClr>
              <a:buSzPts val="3200"/>
              <a:buNone/>
              <a:defRPr sz="3200">
                <a:solidFill>
                  <a:schemeClr val="dk2"/>
                </a:solidFill>
              </a:defRPr>
            </a:lvl1pPr>
            <a:lvl2pPr lvl="1" algn="ctr">
              <a:lnSpc>
                <a:spcPct val="100000"/>
              </a:lnSpc>
              <a:spcBef>
                <a:spcPts val="0"/>
              </a:spcBef>
              <a:spcAft>
                <a:spcPts val="0"/>
              </a:spcAft>
              <a:buClr>
                <a:schemeClr val="dk2"/>
              </a:buClr>
              <a:buSzPts val="3200"/>
              <a:buNone/>
              <a:defRPr sz="3200">
                <a:solidFill>
                  <a:schemeClr val="dk2"/>
                </a:solidFill>
              </a:defRPr>
            </a:lvl2pPr>
            <a:lvl3pPr lvl="2" algn="ctr">
              <a:lnSpc>
                <a:spcPct val="100000"/>
              </a:lnSpc>
              <a:spcBef>
                <a:spcPts val="0"/>
              </a:spcBef>
              <a:spcAft>
                <a:spcPts val="0"/>
              </a:spcAft>
              <a:buClr>
                <a:schemeClr val="dk2"/>
              </a:buClr>
              <a:buSzPts val="3200"/>
              <a:buNone/>
              <a:defRPr sz="3200">
                <a:solidFill>
                  <a:schemeClr val="dk2"/>
                </a:solidFill>
              </a:defRPr>
            </a:lvl3pPr>
            <a:lvl4pPr lvl="3" algn="ctr">
              <a:lnSpc>
                <a:spcPct val="100000"/>
              </a:lnSpc>
              <a:spcBef>
                <a:spcPts val="0"/>
              </a:spcBef>
              <a:spcAft>
                <a:spcPts val="0"/>
              </a:spcAft>
              <a:buClr>
                <a:schemeClr val="dk2"/>
              </a:buClr>
              <a:buSzPts val="3200"/>
              <a:buNone/>
              <a:defRPr sz="3200">
                <a:solidFill>
                  <a:schemeClr val="dk2"/>
                </a:solidFill>
              </a:defRPr>
            </a:lvl4pPr>
            <a:lvl5pPr lvl="4" algn="ctr">
              <a:lnSpc>
                <a:spcPct val="100000"/>
              </a:lnSpc>
              <a:spcBef>
                <a:spcPts val="0"/>
              </a:spcBef>
              <a:spcAft>
                <a:spcPts val="0"/>
              </a:spcAft>
              <a:buClr>
                <a:schemeClr val="dk2"/>
              </a:buClr>
              <a:buSzPts val="3200"/>
              <a:buNone/>
              <a:defRPr sz="3200">
                <a:solidFill>
                  <a:schemeClr val="dk2"/>
                </a:solidFill>
              </a:defRPr>
            </a:lvl5pPr>
            <a:lvl6pPr lvl="5" algn="ctr">
              <a:lnSpc>
                <a:spcPct val="100000"/>
              </a:lnSpc>
              <a:spcBef>
                <a:spcPts val="0"/>
              </a:spcBef>
              <a:spcAft>
                <a:spcPts val="0"/>
              </a:spcAft>
              <a:buClr>
                <a:schemeClr val="dk2"/>
              </a:buClr>
              <a:buSzPts val="3200"/>
              <a:buNone/>
              <a:defRPr sz="3200">
                <a:solidFill>
                  <a:schemeClr val="dk2"/>
                </a:solidFill>
              </a:defRPr>
            </a:lvl6pPr>
            <a:lvl7pPr lvl="6" algn="ctr">
              <a:lnSpc>
                <a:spcPct val="100000"/>
              </a:lnSpc>
              <a:spcBef>
                <a:spcPts val="0"/>
              </a:spcBef>
              <a:spcAft>
                <a:spcPts val="0"/>
              </a:spcAft>
              <a:buClr>
                <a:schemeClr val="dk2"/>
              </a:buClr>
              <a:buSzPts val="3200"/>
              <a:buNone/>
              <a:defRPr sz="3200">
                <a:solidFill>
                  <a:schemeClr val="dk2"/>
                </a:solidFill>
              </a:defRPr>
            </a:lvl7pPr>
            <a:lvl8pPr lvl="7" algn="ctr">
              <a:lnSpc>
                <a:spcPct val="100000"/>
              </a:lnSpc>
              <a:spcBef>
                <a:spcPts val="0"/>
              </a:spcBef>
              <a:spcAft>
                <a:spcPts val="0"/>
              </a:spcAft>
              <a:buClr>
                <a:schemeClr val="dk2"/>
              </a:buClr>
              <a:buSzPts val="3200"/>
              <a:buNone/>
              <a:defRPr sz="3200">
                <a:solidFill>
                  <a:schemeClr val="dk2"/>
                </a:solidFill>
              </a:defRPr>
            </a:lvl8pPr>
            <a:lvl9pPr lvl="8" algn="ctr">
              <a:lnSpc>
                <a:spcPct val="100000"/>
              </a:lnSpc>
              <a:spcBef>
                <a:spcPts val="0"/>
              </a:spcBef>
              <a:spcAft>
                <a:spcPts val="0"/>
              </a:spcAft>
              <a:buClr>
                <a:schemeClr val="dk2"/>
              </a:buClr>
              <a:buSzPts val="3200"/>
              <a:buNone/>
              <a:defRPr sz="3200">
                <a:solidFill>
                  <a:schemeClr val="dk2"/>
                </a:solidFill>
              </a:defRPr>
            </a:lvl9pPr>
          </a:lstStyle>
          <a:p/>
        </p:txBody>
      </p:sp>
      <p:sp>
        <p:nvSpPr>
          <p:cNvPr id="61" name="Google Shape;61;p58"/>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solidFill>
          <a:schemeClr val="dk2"/>
        </a:solidFill>
      </p:bgPr>
    </p:bg>
    <p:spTree>
      <p:nvGrpSpPr>
        <p:cNvPr id="62" name="Shape 62"/>
        <p:cNvGrpSpPr/>
        <p:nvPr/>
      </p:nvGrpSpPr>
      <p:grpSpPr>
        <a:xfrm>
          <a:off x="0" y="0"/>
          <a:ext cx="0" cy="0"/>
          <a:chOff x="0" y="0"/>
          <a:chExt cx="0" cy="0"/>
        </a:xfrm>
      </p:grpSpPr>
      <p:sp>
        <p:nvSpPr>
          <p:cNvPr id="63" name="Google Shape;63;p59"/>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 name="Google Shape;64;p59"/>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 name="Google Shape;65;p59"/>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 name="Google Shape;66;p59"/>
          <p:cNvSpPr txBox="1"/>
          <p:nvPr>
            <p:ph type="title"/>
          </p:nvPr>
        </p:nvSpPr>
        <p:spPr>
          <a:xfrm>
            <a:off x="819150" y="845600"/>
            <a:ext cx="7505700" cy="9546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67" name="Google Shape;67;p59"/>
          <p:cNvSpPr txBox="1"/>
          <p:nvPr>
            <p:ph idx="1" type="body"/>
          </p:nvPr>
        </p:nvSpPr>
        <p:spPr>
          <a:xfrm>
            <a:off x="819150" y="1990725"/>
            <a:ext cx="3686100" cy="24480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68" name="Google Shape;68;p59"/>
          <p:cNvSpPr txBox="1"/>
          <p:nvPr>
            <p:ph idx="2" type="body"/>
          </p:nvPr>
        </p:nvSpPr>
        <p:spPr>
          <a:xfrm>
            <a:off x="4638675" y="1990725"/>
            <a:ext cx="3686100" cy="24480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69" name="Google Shape;69;p59"/>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solidFill>
          <a:schemeClr val="accent3"/>
        </a:solidFill>
      </p:bgPr>
    </p:bg>
    <p:spTree>
      <p:nvGrpSpPr>
        <p:cNvPr id="70" name="Shape 70"/>
        <p:cNvGrpSpPr/>
        <p:nvPr/>
      </p:nvGrpSpPr>
      <p:grpSpPr>
        <a:xfrm>
          <a:off x="0" y="0"/>
          <a:ext cx="0" cy="0"/>
          <a:chOff x="0" y="0"/>
          <a:chExt cx="0" cy="0"/>
        </a:xfrm>
      </p:grpSpPr>
      <p:sp>
        <p:nvSpPr>
          <p:cNvPr id="71" name="Google Shape;71;p60"/>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 name="Google Shape;72;p60"/>
          <p:cNvSpPr/>
          <p:nvPr/>
        </p:nvSpPr>
        <p:spPr>
          <a:xfrm>
            <a:off x="31" y="2824500"/>
            <a:ext cx="7370400" cy="2319000"/>
          </a:xfrm>
          <a:prstGeom prst="rtTriangl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 name="Google Shape;73;p60"/>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 name="Google Shape;74;p60"/>
          <p:cNvSpPr txBox="1"/>
          <p:nvPr>
            <p:ph type="title"/>
          </p:nvPr>
        </p:nvSpPr>
        <p:spPr>
          <a:xfrm>
            <a:off x="819150" y="845600"/>
            <a:ext cx="3709200" cy="13830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75" name="Google Shape;75;p60"/>
          <p:cNvSpPr txBox="1"/>
          <p:nvPr>
            <p:ph idx="1" type="body"/>
          </p:nvPr>
        </p:nvSpPr>
        <p:spPr>
          <a:xfrm>
            <a:off x="830700" y="2319050"/>
            <a:ext cx="3709200" cy="21198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76" name="Google Shape;76;p60"/>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1"/>
        </a:solidFill>
      </p:bgPr>
    </p:bg>
    <p:spTree>
      <p:nvGrpSpPr>
        <p:cNvPr id="77" name="Shape 77"/>
        <p:cNvGrpSpPr/>
        <p:nvPr/>
      </p:nvGrpSpPr>
      <p:grpSpPr>
        <a:xfrm>
          <a:off x="0" y="0"/>
          <a:ext cx="0" cy="0"/>
          <a:chOff x="0" y="0"/>
          <a:chExt cx="0" cy="0"/>
        </a:xfrm>
      </p:grpSpPr>
      <p:sp>
        <p:nvSpPr>
          <p:cNvPr id="78" name="Google Shape;78;p61"/>
          <p:cNvSpPr/>
          <p:nvPr/>
        </p:nvSpPr>
        <p:spPr>
          <a:xfrm>
            <a:off x="0" y="2823144"/>
            <a:ext cx="7369200" cy="23169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 name="Google Shape;79;p61"/>
          <p:cNvSpPr/>
          <p:nvPr/>
        </p:nvSpPr>
        <p:spPr>
          <a:xfrm flipH="1">
            <a:off x="3583210" y="1554113"/>
            <a:ext cx="5560500" cy="3589500"/>
          </a:xfrm>
          <a:prstGeom prst="rtTriangl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80" name="Google Shape;80;p61"/>
          <p:cNvGrpSpPr/>
          <p:nvPr/>
        </p:nvGrpSpPr>
        <p:grpSpPr>
          <a:xfrm>
            <a:off x="255991" y="-118"/>
            <a:ext cx="2251347" cy="1043408"/>
            <a:chOff x="3961956" y="4383950"/>
            <a:chExt cx="1160548" cy="548700"/>
          </a:xfrm>
        </p:grpSpPr>
        <p:sp>
          <p:nvSpPr>
            <p:cNvPr id="81" name="Google Shape;81;p61"/>
            <p:cNvSpPr/>
            <p:nvPr/>
          </p:nvSpPr>
          <p:spPr>
            <a:xfrm>
              <a:off x="4224904"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 name="Google Shape;82;p61"/>
            <p:cNvSpPr/>
            <p:nvPr/>
          </p:nvSpPr>
          <p:spPr>
            <a:xfrm>
              <a:off x="4093430"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 name="Google Shape;83;p61"/>
            <p:cNvSpPr/>
            <p:nvPr/>
          </p:nvSpPr>
          <p:spPr>
            <a:xfrm>
              <a:off x="3961956"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4" name="Google Shape;84;p61"/>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85" name="Google Shape;85;p61"/>
          <p:cNvGrpSpPr/>
          <p:nvPr/>
        </p:nvGrpSpPr>
        <p:grpSpPr>
          <a:xfrm>
            <a:off x="34934" y="4522125"/>
            <a:ext cx="1593305" cy="617072"/>
            <a:chOff x="6917201" y="0"/>
            <a:chExt cx="2227776" cy="863400"/>
          </a:xfrm>
        </p:grpSpPr>
        <p:sp>
          <p:nvSpPr>
            <p:cNvPr id="86" name="Google Shape;86;p61"/>
            <p:cNvSpPr/>
            <p:nvPr/>
          </p:nvSpPr>
          <p:spPr>
            <a:xfrm>
              <a:off x="7641677"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 name="Google Shape;87;p61"/>
            <p:cNvSpPr/>
            <p:nvPr/>
          </p:nvSpPr>
          <p:spPr>
            <a:xfrm>
              <a:off x="7279439"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 name="Google Shape;88;p61"/>
            <p:cNvSpPr/>
            <p:nvPr/>
          </p:nvSpPr>
          <p:spPr>
            <a:xfrm>
              <a:off x="6917201"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9" name="Google Shape;89;p61"/>
          <p:cNvGrpSpPr/>
          <p:nvPr/>
        </p:nvGrpSpPr>
        <p:grpSpPr>
          <a:xfrm>
            <a:off x="5886353" y="1243"/>
            <a:ext cx="3257454" cy="1261514"/>
            <a:chOff x="6917201" y="0"/>
            <a:chExt cx="2227776" cy="863400"/>
          </a:xfrm>
        </p:grpSpPr>
        <p:sp>
          <p:nvSpPr>
            <p:cNvPr id="90" name="Google Shape;90;p61"/>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 name="Google Shape;91;p61"/>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 name="Google Shape;92;p61"/>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3" name="Google Shape;93;p61"/>
          <p:cNvSpPr txBox="1"/>
          <p:nvPr>
            <p:ph type="title"/>
          </p:nvPr>
        </p:nvSpPr>
        <p:spPr>
          <a:xfrm>
            <a:off x="1393929" y="1301146"/>
            <a:ext cx="6366900" cy="25392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200"/>
              <a:buNone/>
              <a:defRPr sz="3200"/>
            </a:lvl1pPr>
            <a:lvl2pPr lvl="1" algn="ctr">
              <a:lnSpc>
                <a:spcPct val="100000"/>
              </a:lnSpc>
              <a:spcBef>
                <a:spcPts val="0"/>
              </a:spcBef>
              <a:spcAft>
                <a:spcPts val="0"/>
              </a:spcAft>
              <a:buSzPts val="3200"/>
              <a:buNone/>
              <a:defRPr sz="3200"/>
            </a:lvl2pPr>
            <a:lvl3pPr lvl="2" algn="ctr">
              <a:lnSpc>
                <a:spcPct val="100000"/>
              </a:lnSpc>
              <a:spcBef>
                <a:spcPts val="0"/>
              </a:spcBef>
              <a:spcAft>
                <a:spcPts val="0"/>
              </a:spcAft>
              <a:buSzPts val="3200"/>
              <a:buNone/>
              <a:defRPr sz="3200"/>
            </a:lvl3pPr>
            <a:lvl4pPr lvl="3" algn="ctr">
              <a:lnSpc>
                <a:spcPct val="100000"/>
              </a:lnSpc>
              <a:spcBef>
                <a:spcPts val="0"/>
              </a:spcBef>
              <a:spcAft>
                <a:spcPts val="0"/>
              </a:spcAft>
              <a:buSzPts val="3200"/>
              <a:buNone/>
              <a:defRPr sz="3200"/>
            </a:lvl4pPr>
            <a:lvl5pPr lvl="4" algn="ctr">
              <a:lnSpc>
                <a:spcPct val="100000"/>
              </a:lnSpc>
              <a:spcBef>
                <a:spcPts val="0"/>
              </a:spcBef>
              <a:spcAft>
                <a:spcPts val="0"/>
              </a:spcAft>
              <a:buSzPts val="3200"/>
              <a:buNone/>
              <a:defRPr sz="3200"/>
            </a:lvl5pPr>
            <a:lvl6pPr lvl="5" algn="ctr">
              <a:lnSpc>
                <a:spcPct val="100000"/>
              </a:lnSpc>
              <a:spcBef>
                <a:spcPts val="0"/>
              </a:spcBef>
              <a:spcAft>
                <a:spcPts val="0"/>
              </a:spcAft>
              <a:buSzPts val="3200"/>
              <a:buNone/>
              <a:defRPr sz="3200"/>
            </a:lvl6pPr>
            <a:lvl7pPr lvl="6" algn="ctr">
              <a:lnSpc>
                <a:spcPct val="100000"/>
              </a:lnSpc>
              <a:spcBef>
                <a:spcPts val="0"/>
              </a:spcBef>
              <a:spcAft>
                <a:spcPts val="0"/>
              </a:spcAft>
              <a:buSzPts val="3200"/>
              <a:buNone/>
              <a:defRPr sz="3200"/>
            </a:lvl7pPr>
            <a:lvl8pPr lvl="7" algn="ctr">
              <a:lnSpc>
                <a:spcPct val="100000"/>
              </a:lnSpc>
              <a:spcBef>
                <a:spcPts val="0"/>
              </a:spcBef>
              <a:spcAft>
                <a:spcPts val="0"/>
              </a:spcAft>
              <a:buSzPts val="3200"/>
              <a:buNone/>
              <a:defRPr sz="3200"/>
            </a:lvl8pPr>
            <a:lvl9pPr lvl="8" algn="ctr">
              <a:lnSpc>
                <a:spcPct val="100000"/>
              </a:lnSpc>
              <a:spcBef>
                <a:spcPts val="0"/>
              </a:spcBef>
              <a:spcAft>
                <a:spcPts val="0"/>
              </a:spcAft>
              <a:buSzPts val="3200"/>
              <a:buNone/>
              <a:defRPr sz="3200"/>
            </a:lvl9pPr>
          </a:lstStyle>
          <a:p/>
        </p:txBody>
      </p:sp>
      <p:sp>
        <p:nvSpPr>
          <p:cNvPr id="94" name="Google Shape;94;p61"/>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dk2"/>
        </a:solidFill>
      </p:bgPr>
    </p:bg>
    <p:spTree>
      <p:nvGrpSpPr>
        <p:cNvPr id="95" name="Shape 95"/>
        <p:cNvGrpSpPr/>
        <p:nvPr/>
      </p:nvGrpSpPr>
      <p:grpSpPr>
        <a:xfrm>
          <a:off x="0" y="0"/>
          <a:ext cx="0" cy="0"/>
          <a:chOff x="0" y="0"/>
          <a:chExt cx="0" cy="0"/>
        </a:xfrm>
      </p:grpSpPr>
      <p:sp>
        <p:nvSpPr>
          <p:cNvPr id="96" name="Google Shape;96;p62"/>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 name="Google Shape;97;p62"/>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 name="Google Shape;98;p62"/>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 name="Google Shape;99;p62"/>
          <p:cNvSpPr txBox="1"/>
          <p:nvPr>
            <p:ph type="title"/>
          </p:nvPr>
        </p:nvSpPr>
        <p:spPr>
          <a:xfrm>
            <a:off x="819150" y="845600"/>
            <a:ext cx="6424200" cy="7050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100" name="Google Shape;100;p62"/>
          <p:cNvSpPr txBox="1"/>
          <p:nvPr>
            <p:ph idx="1" type="subTitle"/>
          </p:nvPr>
        </p:nvSpPr>
        <p:spPr>
          <a:xfrm>
            <a:off x="819150" y="1550700"/>
            <a:ext cx="5859900" cy="3936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1600"/>
              <a:buNone/>
              <a:defRPr sz="1600">
                <a:solidFill>
                  <a:schemeClr val="lt1"/>
                </a:solidFill>
              </a:defRPr>
            </a:lvl1pPr>
            <a:lvl2pPr lvl="1" algn="l">
              <a:lnSpc>
                <a:spcPct val="100000"/>
              </a:lnSpc>
              <a:spcBef>
                <a:spcPts val="0"/>
              </a:spcBef>
              <a:spcAft>
                <a:spcPts val="0"/>
              </a:spcAft>
              <a:buClr>
                <a:schemeClr val="lt1"/>
              </a:buClr>
              <a:buSzPts val="1600"/>
              <a:buNone/>
              <a:defRPr sz="1600">
                <a:solidFill>
                  <a:schemeClr val="lt1"/>
                </a:solidFill>
              </a:defRPr>
            </a:lvl2pPr>
            <a:lvl3pPr lvl="2" algn="l">
              <a:lnSpc>
                <a:spcPct val="100000"/>
              </a:lnSpc>
              <a:spcBef>
                <a:spcPts val="0"/>
              </a:spcBef>
              <a:spcAft>
                <a:spcPts val="0"/>
              </a:spcAft>
              <a:buClr>
                <a:schemeClr val="lt1"/>
              </a:buClr>
              <a:buSzPts val="1600"/>
              <a:buNone/>
              <a:defRPr sz="1600">
                <a:solidFill>
                  <a:schemeClr val="lt1"/>
                </a:solidFill>
              </a:defRPr>
            </a:lvl3pPr>
            <a:lvl4pPr lvl="3" algn="l">
              <a:lnSpc>
                <a:spcPct val="100000"/>
              </a:lnSpc>
              <a:spcBef>
                <a:spcPts val="0"/>
              </a:spcBef>
              <a:spcAft>
                <a:spcPts val="0"/>
              </a:spcAft>
              <a:buClr>
                <a:schemeClr val="lt1"/>
              </a:buClr>
              <a:buSzPts val="1600"/>
              <a:buNone/>
              <a:defRPr sz="1600">
                <a:solidFill>
                  <a:schemeClr val="lt1"/>
                </a:solidFill>
              </a:defRPr>
            </a:lvl4pPr>
            <a:lvl5pPr lvl="4" algn="l">
              <a:lnSpc>
                <a:spcPct val="100000"/>
              </a:lnSpc>
              <a:spcBef>
                <a:spcPts val="0"/>
              </a:spcBef>
              <a:spcAft>
                <a:spcPts val="0"/>
              </a:spcAft>
              <a:buClr>
                <a:schemeClr val="lt1"/>
              </a:buClr>
              <a:buSzPts val="1600"/>
              <a:buNone/>
              <a:defRPr sz="1600">
                <a:solidFill>
                  <a:schemeClr val="lt1"/>
                </a:solidFill>
              </a:defRPr>
            </a:lvl5pPr>
            <a:lvl6pPr lvl="5" algn="l">
              <a:lnSpc>
                <a:spcPct val="100000"/>
              </a:lnSpc>
              <a:spcBef>
                <a:spcPts val="0"/>
              </a:spcBef>
              <a:spcAft>
                <a:spcPts val="0"/>
              </a:spcAft>
              <a:buClr>
                <a:schemeClr val="lt1"/>
              </a:buClr>
              <a:buSzPts val="1600"/>
              <a:buNone/>
              <a:defRPr sz="1600">
                <a:solidFill>
                  <a:schemeClr val="lt1"/>
                </a:solidFill>
              </a:defRPr>
            </a:lvl6pPr>
            <a:lvl7pPr lvl="6" algn="l">
              <a:lnSpc>
                <a:spcPct val="100000"/>
              </a:lnSpc>
              <a:spcBef>
                <a:spcPts val="0"/>
              </a:spcBef>
              <a:spcAft>
                <a:spcPts val="0"/>
              </a:spcAft>
              <a:buClr>
                <a:schemeClr val="lt1"/>
              </a:buClr>
              <a:buSzPts val="1600"/>
              <a:buNone/>
              <a:defRPr sz="1600">
                <a:solidFill>
                  <a:schemeClr val="lt1"/>
                </a:solidFill>
              </a:defRPr>
            </a:lvl7pPr>
            <a:lvl8pPr lvl="7" algn="l">
              <a:lnSpc>
                <a:spcPct val="100000"/>
              </a:lnSpc>
              <a:spcBef>
                <a:spcPts val="0"/>
              </a:spcBef>
              <a:spcAft>
                <a:spcPts val="0"/>
              </a:spcAft>
              <a:buClr>
                <a:schemeClr val="lt1"/>
              </a:buClr>
              <a:buSzPts val="1600"/>
              <a:buNone/>
              <a:defRPr sz="1600">
                <a:solidFill>
                  <a:schemeClr val="lt1"/>
                </a:solidFill>
              </a:defRPr>
            </a:lvl8pPr>
            <a:lvl9pPr lvl="8" algn="l">
              <a:lnSpc>
                <a:spcPct val="100000"/>
              </a:lnSpc>
              <a:spcBef>
                <a:spcPts val="0"/>
              </a:spcBef>
              <a:spcAft>
                <a:spcPts val="0"/>
              </a:spcAft>
              <a:buClr>
                <a:schemeClr val="lt1"/>
              </a:buClr>
              <a:buSzPts val="1600"/>
              <a:buNone/>
              <a:defRPr sz="1600">
                <a:solidFill>
                  <a:schemeClr val="lt1"/>
                </a:solidFill>
              </a:defRPr>
            </a:lvl9pPr>
          </a:lstStyle>
          <a:p/>
        </p:txBody>
      </p:sp>
      <p:sp>
        <p:nvSpPr>
          <p:cNvPr id="101" name="Google Shape;101;p62"/>
          <p:cNvSpPr txBox="1"/>
          <p:nvPr>
            <p:ph idx="2" type="body"/>
          </p:nvPr>
        </p:nvSpPr>
        <p:spPr>
          <a:xfrm>
            <a:off x="819150" y="2467050"/>
            <a:ext cx="5859900" cy="20955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102" name="Google Shape;102;p62"/>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chemeClr val="accent1"/>
        </a:solidFill>
      </p:bgPr>
    </p:bg>
    <p:spTree>
      <p:nvGrpSpPr>
        <p:cNvPr id="103" name="Shape 103"/>
        <p:cNvGrpSpPr/>
        <p:nvPr/>
      </p:nvGrpSpPr>
      <p:grpSpPr>
        <a:xfrm>
          <a:off x="0" y="0"/>
          <a:ext cx="0" cy="0"/>
          <a:chOff x="0" y="0"/>
          <a:chExt cx="0" cy="0"/>
        </a:xfrm>
      </p:grpSpPr>
      <p:sp>
        <p:nvSpPr>
          <p:cNvPr id="104" name="Google Shape;104;p63"/>
          <p:cNvSpPr/>
          <p:nvPr/>
        </p:nvSpPr>
        <p:spPr>
          <a:xfrm>
            <a:off x="31" y="2824500"/>
            <a:ext cx="7370400" cy="2319000"/>
          </a:xfrm>
          <a:prstGeom prst="rtTriangl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 name="Google Shape;105;p63"/>
          <p:cNvSpPr/>
          <p:nvPr/>
        </p:nvSpPr>
        <p:spPr>
          <a:xfrm flipH="1">
            <a:off x="3582600" y="1550700"/>
            <a:ext cx="5561400" cy="3592800"/>
          </a:xfrm>
          <a:prstGeom prst="rtTriangl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 name="Google Shape;106;p63"/>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 name="Google Shape;107;p63"/>
          <p:cNvSpPr txBox="1"/>
          <p:nvPr>
            <p:ph idx="1" type="body"/>
          </p:nvPr>
        </p:nvSpPr>
        <p:spPr>
          <a:xfrm>
            <a:off x="328025" y="4163500"/>
            <a:ext cx="7415100" cy="605100"/>
          </a:xfrm>
          <a:prstGeom prst="rect">
            <a:avLst/>
          </a:prstGeom>
          <a:noFill/>
          <a:ln>
            <a:noFill/>
          </a:ln>
        </p:spPr>
        <p:txBody>
          <a:bodyPr anchorCtr="0" anchor="b" bIns="91425" lIns="91425" spcFirstLastPara="1" rIns="91425" wrap="square" tIns="91425">
            <a:normAutofit/>
          </a:bodyPr>
          <a:lstStyle>
            <a:lvl1pPr indent="-228600" lvl="0" marL="457200" algn="l">
              <a:lnSpc>
                <a:spcPct val="100000"/>
              </a:lnSpc>
              <a:spcBef>
                <a:spcPts val="0"/>
              </a:spcBef>
              <a:spcAft>
                <a:spcPts val="0"/>
              </a:spcAft>
              <a:buSzPts val="1300"/>
              <a:buNone/>
              <a:defRPr/>
            </a:lvl1pPr>
          </a:lstStyle>
          <a:p/>
        </p:txBody>
      </p:sp>
      <p:sp>
        <p:nvSpPr>
          <p:cNvPr id="108" name="Google Shape;108;p63"/>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1.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hift">
    <p:bg>
      <p:bgPr>
        <a:solidFill>
          <a:schemeClr val="dk1"/>
        </a:solidFill>
      </p:bgPr>
    </p:bg>
    <p:spTree>
      <p:nvGrpSpPr>
        <p:cNvPr id="5" name="Shape 5"/>
        <p:cNvGrpSpPr/>
        <p:nvPr/>
      </p:nvGrpSpPr>
      <p:grpSpPr>
        <a:xfrm>
          <a:off x="0" y="0"/>
          <a:ext cx="0" cy="0"/>
          <a:chOff x="0" y="0"/>
          <a:chExt cx="0" cy="0"/>
        </a:xfrm>
      </p:grpSpPr>
      <p:sp>
        <p:nvSpPr>
          <p:cNvPr id="6" name="Google Shape;6;p5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lt1"/>
              </a:buClr>
              <a:buSzPts val="2800"/>
              <a:buFont typeface="Nunito"/>
              <a:buNone/>
              <a:defRPr b="0" i="0" sz="2800" u="none" cap="none" strike="noStrike">
                <a:solidFill>
                  <a:schemeClr val="lt1"/>
                </a:solidFill>
                <a:latin typeface="Nunito"/>
                <a:ea typeface="Nunito"/>
                <a:cs typeface="Nunito"/>
                <a:sym typeface="Nunito"/>
              </a:defRPr>
            </a:lvl1pPr>
            <a:lvl2pPr lvl="1" marR="0" rtl="0" algn="l">
              <a:lnSpc>
                <a:spcPct val="100000"/>
              </a:lnSpc>
              <a:spcBef>
                <a:spcPts val="0"/>
              </a:spcBef>
              <a:spcAft>
                <a:spcPts val="0"/>
              </a:spcAft>
              <a:buClr>
                <a:schemeClr val="lt1"/>
              </a:buClr>
              <a:buSzPts val="2800"/>
              <a:buFont typeface="Nunito"/>
              <a:buNone/>
              <a:defRPr b="0" i="0" sz="2800" u="none" cap="none" strike="noStrike">
                <a:solidFill>
                  <a:schemeClr val="lt1"/>
                </a:solidFill>
                <a:latin typeface="Nunito"/>
                <a:ea typeface="Nunito"/>
                <a:cs typeface="Nunito"/>
                <a:sym typeface="Nunito"/>
              </a:defRPr>
            </a:lvl2pPr>
            <a:lvl3pPr lvl="2" marR="0" rtl="0" algn="l">
              <a:lnSpc>
                <a:spcPct val="100000"/>
              </a:lnSpc>
              <a:spcBef>
                <a:spcPts val="0"/>
              </a:spcBef>
              <a:spcAft>
                <a:spcPts val="0"/>
              </a:spcAft>
              <a:buClr>
                <a:schemeClr val="lt1"/>
              </a:buClr>
              <a:buSzPts val="2800"/>
              <a:buFont typeface="Nunito"/>
              <a:buNone/>
              <a:defRPr b="0" i="0" sz="2800" u="none" cap="none" strike="noStrike">
                <a:solidFill>
                  <a:schemeClr val="lt1"/>
                </a:solidFill>
                <a:latin typeface="Nunito"/>
                <a:ea typeface="Nunito"/>
                <a:cs typeface="Nunito"/>
                <a:sym typeface="Nunito"/>
              </a:defRPr>
            </a:lvl3pPr>
            <a:lvl4pPr lvl="3" marR="0" rtl="0" algn="l">
              <a:lnSpc>
                <a:spcPct val="100000"/>
              </a:lnSpc>
              <a:spcBef>
                <a:spcPts val="0"/>
              </a:spcBef>
              <a:spcAft>
                <a:spcPts val="0"/>
              </a:spcAft>
              <a:buClr>
                <a:schemeClr val="lt1"/>
              </a:buClr>
              <a:buSzPts val="2800"/>
              <a:buFont typeface="Nunito"/>
              <a:buNone/>
              <a:defRPr b="0" i="0" sz="2800" u="none" cap="none" strike="noStrike">
                <a:solidFill>
                  <a:schemeClr val="lt1"/>
                </a:solidFill>
                <a:latin typeface="Nunito"/>
                <a:ea typeface="Nunito"/>
                <a:cs typeface="Nunito"/>
                <a:sym typeface="Nunito"/>
              </a:defRPr>
            </a:lvl4pPr>
            <a:lvl5pPr lvl="4" marR="0" rtl="0" algn="l">
              <a:lnSpc>
                <a:spcPct val="100000"/>
              </a:lnSpc>
              <a:spcBef>
                <a:spcPts val="0"/>
              </a:spcBef>
              <a:spcAft>
                <a:spcPts val="0"/>
              </a:spcAft>
              <a:buClr>
                <a:schemeClr val="lt1"/>
              </a:buClr>
              <a:buSzPts val="2800"/>
              <a:buFont typeface="Nunito"/>
              <a:buNone/>
              <a:defRPr b="0" i="0" sz="2800" u="none" cap="none" strike="noStrike">
                <a:solidFill>
                  <a:schemeClr val="lt1"/>
                </a:solidFill>
                <a:latin typeface="Nunito"/>
                <a:ea typeface="Nunito"/>
                <a:cs typeface="Nunito"/>
                <a:sym typeface="Nunito"/>
              </a:defRPr>
            </a:lvl5pPr>
            <a:lvl6pPr lvl="5" marR="0" rtl="0" algn="l">
              <a:lnSpc>
                <a:spcPct val="100000"/>
              </a:lnSpc>
              <a:spcBef>
                <a:spcPts val="0"/>
              </a:spcBef>
              <a:spcAft>
                <a:spcPts val="0"/>
              </a:spcAft>
              <a:buClr>
                <a:schemeClr val="lt1"/>
              </a:buClr>
              <a:buSzPts val="2800"/>
              <a:buFont typeface="Nunito"/>
              <a:buNone/>
              <a:defRPr b="0" i="0" sz="2800" u="none" cap="none" strike="noStrike">
                <a:solidFill>
                  <a:schemeClr val="lt1"/>
                </a:solidFill>
                <a:latin typeface="Nunito"/>
                <a:ea typeface="Nunito"/>
                <a:cs typeface="Nunito"/>
                <a:sym typeface="Nunito"/>
              </a:defRPr>
            </a:lvl6pPr>
            <a:lvl7pPr lvl="6" marR="0" rtl="0" algn="l">
              <a:lnSpc>
                <a:spcPct val="100000"/>
              </a:lnSpc>
              <a:spcBef>
                <a:spcPts val="0"/>
              </a:spcBef>
              <a:spcAft>
                <a:spcPts val="0"/>
              </a:spcAft>
              <a:buClr>
                <a:schemeClr val="lt1"/>
              </a:buClr>
              <a:buSzPts val="2800"/>
              <a:buFont typeface="Nunito"/>
              <a:buNone/>
              <a:defRPr b="0" i="0" sz="2800" u="none" cap="none" strike="noStrike">
                <a:solidFill>
                  <a:schemeClr val="lt1"/>
                </a:solidFill>
                <a:latin typeface="Nunito"/>
                <a:ea typeface="Nunito"/>
                <a:cs typeface="Nunito"/>
                <a:sym typeface="Nunito"/>
              </a:defRPr>
            </a:lvl7pPr>
            <a:lvl8pPr lvl="7" marR="0" rtl="0" algn="l">
              <a:lnSpc>
                <a:spcPct val="100000"/>
              </a:lnSpc>
              <a:spcBef>
                <a:spcPts val="0"/>
              </a:spcBef>
              <a:spcAft>
                <a:spcPts val="0"/>
              </a:spcAft>
              <a:buClr>
                <a:schemeClr val="lt1"/>
              </a:buClr>
              <a:buSzPts val="2800"/>
              <a:buFont typeface="Nunito"/>
              <a:buNone/>
              <a:defRPr b="0" i="0" sz="2800" u="none" cap="none" strike="noStrike">
                <a:solidFill>
                  <a:schemeClr val="lt1"/>
                </a:solidFill>
                <a:latin typeface="Nunito"/>
                <a:ea typeface="Nunito"/>
                <a:cs typeface="Nunito"/>
                <a:sym typeface="Nunito"/>
              </a:defRPr>
            </a:lvl8pPr>
            <a:lvl9pPr lvl="8" marR="0" rtl="0" algn="l">
              <a:lnSpc>
                <a:spcPct val="100000"/>
              </a:lnSpc>
              <a:spcBef>
                <a:spcPts val="0"/>
              </a:spcBef>
              <a:spcAft>
                <a:spcPts val="0"/>
              </a:spcAft>
              <a:buClr>
                <a:schemeClr val="lt1"/>
              </a:buClr>
              <a:buSzPts val="2800"/>
              <a:buFont typeface="Nunito"/>
              <a:buNone/>
              <a:defRPr b="0" i="0" sz="2800" u="none" cap="none" strike="noStrike">
                <a:solidFill>
                  <a:schemeClr val="lt1"/>
                </a:solidFill>
                <a:latin typeface="Nunito"/>
                <a:ea typeface="Nunito"/>
                <a:cs typeface="Nunito"/>
                <a:sym typeface="Nunito"/>
              </a:defRPr>
            </a:lvl9pPr>
          </a:lstStyle>
          <a:p/>
        </p:txBody>
      </p:sp>
      <p:sp>
        <p:nvSpPr>
          <p:cNvPr id="7" name="Google Shape;7;p54"/>
          <p:cNvSpPr txBox="1"/>
          <p:nvPr>
            <p:ph idx="1" type="body"/>
          </p:nvPr>
        </p:nvSpPr>
        <p:spPr>
          <a:xfrm>
            <a:off x="311700" y="1152475"/>
            <a:ext cx="8520600" cy="3391200"/>
          </a:xfrm>
          <a:prstGeom prst="rect">
            <a:avLst/>
          </a:prstGeom>
          <a:noFill/>
          <a:ln>
            <a:noFill/>
          </a:ln>
        </p:spPr>
        <p:txBody>
          <a:bodyPr anchorCtr="0" anchor="t" bIns="91425" lIns="91425" spcFirstLastPara="1" rIns="91425" wrap="square" tIns="91425">
            <a:normAutofit/>
          </a:bodyPr>
          <a:lstStyle>
            <a:lvl1pPr indent="-311150" lvl="0" marL="457200" marR="0" rtl="0" algn="l">
              <a:lnSpc>
                <a:spcPct val="115000"/>
              </a:lnSpc>
              <a:spcBef>
                <a:spcPts val="0"/>
              </a:spcBef>
              <a:spcAft>
                <a:spcPts val="0"/>
              </a:spcAft>
              <a:buClr>
                <a:schemeClr val="dk2"/>
              </a:buClr>
              <a:buSzPts val="1300"/>
              <a:buFont typeface="Calibri"/>
              <a:buChar char="●"/>
              <a:defRPr b="0" i="0" sz="1300" u="none" cap="none" strike="noStrike">
                <a:solidFill>
                  <a:schemeClr val="dk2"/>
                </a:solidFill>
                <a:latin typeface="Calibri"/>
                <a:ea typeface="Calibri"/>
                <a:cs typeface="Calibri"/>
                <a:sym typeface="Calibri"/>
              </a:defRPr>
            </a:lvl1pPr>
            <a:lvl2pPr indent="-298450" lvl="1" marL="914400" marR="0" rtl="0" algn="l">
              <a:lnSpc>
                <a:spcPct val="115000"/>
              </a:lnSpc>
              <a:spcBef>
                <a:spcPts val="0"/>
              </a:spcBef>
              <a:spcAft>
                <a:spcPts val="0"/>
              </a:spcAft>
              <a:buClr>
                <a:schemeClr val="dk2"/>
              </a:buClr>
              <a:buSzPts val="1100"/>
              <a:buFont typeface="Calibri"/>
              <a:buChar char="○"/>
              <a:defRPr b="0" i="0" sz="1100" u="none" cap="none" strike="noStrike">
                <a:solidFill>
                  <a:schemeClr val="dk2"/>
                </a:solidFill>
                <a:latin typeface="Calibri"/>
                <a:ea typeface="Calibri"/>
                <a:cs typeface="Calibri"/>
                <a:sym typeface="Calibri"/>
              </a:defRPr>
            </a:lvl2pPr>
            <a:lvl3pPr indent="-298450" lvl="2" marL="1371600" marR="0" rtl="0" algn="l">
              <a:lnSpc>
                <a:spcPct val="115000"/>
              </a:lnSpc>
              <a:spcBef>
                <a:spcPts val="0"/>
              </a:spcBef>
              <a:spcAft>
                <a:spcPts val="0"/>
              </a:spcAft>
              <a:buClr>
                <a:schemeClr val="dk2"/>
              </a:buClr>
              <a:buSzPts val="1100"/>
              <a:buFont typeface="Calibri"/>
              <a:buChar char="■"/>
              <a:defRPr b="0" i="0" sz="1100" u="none" cap="none" strike="noStrike">
                <a:solidFill>
                  <a:schemeClr val="dk2"/>
                </a:solidFill>
                <a:latin typeface="Calibri"/>
                <a:ea typeface="Calibri"/>
                <a:cs typeface="Calibri"/>
                <a:sym typeface="Calibri"/>
              </a:defRPr>
            </a:lvl3pPr>
            <a:lvl4pPr indent="-298450" lvl="3" marL="1828800" marR="0" rtl="0" algn="l">
              <a:lnSpc>
                <a:spcPct val="115000"/>
              </a:lnSpc>
              <a:spcBef>
                <a:spcPts val="0"/>
              </a:spcBef>
              <a:spcAft>
                <a:spcPts val="0"/>
              </a:spcAft>
              <a:buClr>
                <a:schemeClr val="dk2"/>
              </a:buClr>
              <a:buSzPts val="1100"/>
              <a:buFont typeface="Calibri"/>
              <a:buChar char="●"/>
              <a:defRPr b="0" i="0" sz="1100" u="none" cap="none" strike="noStrike">
                <a:solidFill>
                  <a:schemeClr val="dk2"/>
                </a:solidFill>
                <a:latin typeface="Calibri"/>
                <a:ea typeface="Calibri"/>
                <a:cs typeface="Calibri"/>
                <a:sym typeface="Calibri"/>
              </a:defRPr>
            </a:lvl4pPr>
            <a:lvl5pPr indent="-298450" lvl="4" marL="2286000" marR="0" rtl="0" algn="l">
              <a:lnSpc>
                <a:spcPct val="115000"/>
              </a:lnSpc>
              <a:spcBef>
                <a:spcPts val="0"/>
              </a:spcBef>
              <a:spcAft>
                <a:spcPts val="0"/>
              </a:spcAft>
              <a:buClr>
                <a:schemeClr val="dk2"/>
              </a:buClr>
              <a:buSzPts val="1100"/>
              <a:buFont typeface="Calibri"/>
              <a:buChar char="○"/>
              <a:defRPr b="0" i="0" sz="1100" u="none" cap="none" strike="noStrike">
                <a:solidFill>
                  <a:schemeClr val="dk2"/>
                </a:solidFill>
                <a:latin typeface="Calibri"/>
                <a:ea typeface="Calibri"/>
                <a:cs typeface="Calibri"/>
                <a:sym typeface="Calibri"/>
              </a:defRPr>
            </a:lvl5pPr>
            <a:lvl6pPr indent="-298450" lvl="5" marL="2743200" marR="0" rtl="0" algn="l">
              <a:lnSpc>
                <a:spcPct val="115000"/>
              </a:lnSpc>
              <a:spcBef>
                <a:spcPts val="0"/>
              </a:spcBef>
              <a:spcAft>
                <a:spcPts val="0"/>
              </a:spcAft>
              <a:buClr>
                <a:schemeClr val="dk2"/>
              </a:buClr>
              <a:buSzPts val="1100"/>
              <a:buFont typeface="Calibri"/>
              <a:buChar char="■"/>
              <a:defRPr b="0" i="0" sz="1100" u="none" cap="none" strike="noStrike">
                <a:solidFill>
                  <a:schemeClr val="dk2"/>
                </a:solidFill>
                <a:latin typeface="Calibri"/>
                <a:ea typeface="Calibri"/>
                <a:cs typeface="Calibri"/>
                <a:sym typeface="Calibri"/>
              </a:defRPr>
            </a:lvl6pPr>
            <a:lvl7pPr indent="-298450" lvl="6" marL="3200400" marR="0" rtl="0" algn="l">
              <a:lnSpc>
                <a:spcPct val="115000"/>
              </a:lnSpc>
              <a:spcBef>
                <a:spcPts val="0"/>
              </a:spcBef>
              <a:spcAft>
                <a:spcPts val="0"/>
              </a:spcAft>
              <a:buClr>
                <a:schemeClr val="dk2"/>
              </a:buClr>
              <a:buSzPts val="1100"/>
              <a:buFont typeface="Calibri"/>
              <a:buChar char="●"/>
              <a:defRPr b="0" i="0" sz="1100" u="none" cap="none" strike="noStrike">
                <a:solidFill>
                  <a:schemeClr val="dk2"/>
                </a:solidFill>
                <a:latin typeface="Calibri"/>
                <a:ea typeface="Calibri"/>
                <a:cs typeface="Calibri"/>
                <a:sym typeface="Calibri"/>
              </a:defRPr>
            </a:lvl7pPr>
            <a:lvl8pPr indent="-298450" lvl="7" marL="3657600" marR="0" rtl="0" algn="l">
              <a:lnSpc>
                <a:spcPct val="115000"/>
              </a:lnSpc>
              <a:spcBef>
                <a:spcPts val="0"/>
              </a:spcBef>
              <a:spcAft>
                <a:spcPts val="0"/>
              </a:spcAft>
              <a:buClr>
                <a:schemeClr val="dk2"/>
              </a:buClr>
              <a:buSzPts val="1100"/>
              <a:buFont typeface="Calibri"/>
              <a:buChar char="○"/>
              <a:defRPr b="0" i="0" sz="1100" u="none" cap="none" strike="noStrike">
                <a:solidFill>
                  <a:schemeClr val="dk2"/>
                </a:solidFill>
                <a:latin typeface="Calibri"/>
                <a:ea typeface="Calibri"/>
                <a:cs typeface="Calibri"/>
                <a:sym typeface="Calibri"/>
              </a:defRPr>
            </a:lvl8pPr>
            <a:lvl9pPr indent="-298450" lvl="8" marL="4114800" marR="0" rtl="0" algn="l">
              <a:lnSpc>
                <a:spcPct val="115000"/>
              </a:lnSpc>
              <a:spcBef>
                <a:spcPts val="0"/>
              </a:spcBef>
              <a:spcAft>
                <a:spcPts val="0"/>
              </a:spcAft>
              <a:buClr>
                <a:schemeClr val="dk2"/>
              </a:buClr>
              <a:buSzPts val="1100"/>
              <a:buFont typeface="Calibri"/>
              <a:buChar char="■"/>
              <a:defRPr b="0" i="0" sz="1100" u="none" cap="none" strike="noStrike">
                <a:solidFill>
                  <a:schemeClr val="dk2"/>
                </a:solidFill>
                <a:latin typeface="Calibri"/>
                <a:ea typeface="Calibri"/>
                <a:cs typeface="Calibri"/>
                <a:sym typeface="Calibri"/>
              </a:defRPr>
            </a:lvl9pPr>
          </a:lstStyle>
          <a:p/>
        </p:txBody>
      </p:sp>
      <p:sp>
        <p:nvSpPr>
          <p:cNvPr id="8" name="Google Shape;8;p54"/>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mc:Choice Requires="p14">
      <p:transition spd="slow" p14:dur="1000">
        <p:push/>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24" name="Shape 124"/>
        <p:cNvGrpSpPr/>
        <p:nvPr/>
      </p:nvGrpSpPr>
      <p:grpSpPr>
        <a:xfrm>
          <a:off x="0" y="0"/>
          <a:ext cx="0" cy="0"/>
          <a:chOff x="0" y="0"/>
          <a:chExt cx="0" cy="0"/>
        </a:xfrm>
      </p:grpSpPr>
      <p:sp>
        <p:nvSpPr>
          <p:cNvPr id="125" name="Google Shape;125;p6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126" name="Google Shape;126;p6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127" name="Google Shape;127;p6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8.png"/><Relationship Id="rId4" Type="http://schemas.openxmlformats.org/officeDocument/2006/relationships/image" Target="../media/image19.png"/><Relationship Id="rId5" Type="http://schemas.openxmlformats.org/officeDocument/2006/relationships/image" Target="../media/image15.png"/><Relationship Id="rId6"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3.png"/><Relationship Id="rId4" Type="http://schemas.openxmlformats.org/officeDocument/2006/relationships/image" Target="../media/image28.png"/><Relationship Id="rId5" Type="http://schemas.openxmlformats.org/officeDocument/2006/relationships/image" Target="../media/image22.png"/><Relationship Id="rId6" Type="http://schemas.openxmlformats.org/officeDocument/2006/relationships/image" Target="../media/image1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7.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3.png"/><Relationship Id="rId4" Type="http://schemas.openxmlformats.org/officeDocument/2006/relationships/image" Target="../media/image23.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3.png"/><Relationship Id="rId4" Type="http://schemas.openxmlformats.org/officeDocument/2006/relationships/image" Target="../media/image30.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3.png"/><Relationship Id="rId4" Type="http://schemas.openxmlformats.org/officeDocument/2006/relationships/image" Target="../media/image8.png"/><Relationship Id="rId5" Type="http://schemas.openxmlformats.org/officeDocument/2006/relationships/image" Target="../media/image19.png"/><Relationship Id="rId6" Type="http://schemas.openxmlformats.org/officeDocument/2006/relationships/image" Target="../media/image1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3.png"/><Relationship Id="rId4" Type="http://schemas.openxmlformats.org/officeDocument/2006/relationships/image" Target="../media/image31.png"/><Relationship Id="rId5" Type="http://schemas.openxmlformats.org/officeDocument/2006/relationships/image" Target="../media/image4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 Id="rId3" Type="http://schemas.openxmlformats.org/officeDocument/2006/relationships/image" Target="../media/image3.png"/><Relationship Id="rId4" Type="http://schemas.openxmlformats.org/officeDocument/2006/relationships/hyperlink" Target="https://docs.google.com/presentation/d/1biv36K0slWpWwTeeRldY4Hjj9u6bJFScamal9aSD_TU/edit"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4.png"/><Relationship Id="rId4" Type="http://schemas.openxmlformats.org/officeDocument/2006/relationships/image" Target="../media/image2.png"/><Relationship Id="rId5"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3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48.png"/><Relationship Id="rId4" Type="http://schemas.openxmlformats.org/officeDocument/2006/relationships/image" Target="../media/image47.png"/><Relationship Id="rId5" Type="http://schemas.openxmlformats.org/officeDocument/2006/relationships/image" Target="../media/image3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33.png"/><Relationship Id="rId4" Type="http://schemas.openxmlformats.org/officeDocument/2006/relationships/image" Target="../media/image4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37.png"/><Relationship Id="rId4" Type="http://schemas.openxmlformats.org/officeDocument/2006/relationships/image" Target="../media/image35.png"/><Relationship Id="rId5" Type="http://schemas.openxmlformats.org/officeDocument/2006/relationships/image" Target="../media/image3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36.png"/><Relationship Id="rId4" Type="http://schemas.openxmlformats.org/officeDocument/2006/relationships/image" Target="../media/image49.png"/><Relationship Id="rId5" Type="http://schemas.openxmlformats.org/officeDocument/2006/relationships/image" Target="../media/image3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43.png"/><Relationship Id="rId4" Type="http://schemas.openxmlformats.org/officeDocument/2006/relationships/image" Target="../media/image52.png"/><Relationship Id="rId5" Type="http://schemas.openxmlformats.org/officeDocument/2006/relationships/image" Target="../media/image4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40.png"/><Relationship Id="rId4" Type="http://schemas.openxmlformats.org/officeDocument/2006/relationships/image" Target="../media/image46.png"/><Relationship Id="rId5" Type="http://schemas.openxmlformats.org/officeDocument/2006/relationships/image" Target="../media/image4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0.png"/><Relationship Id="rId4" Type="http://schemas.openxmlformats.org/officeDocument/2006/relationships/image" Target="../media/image10.png"/><Relationship Id="rId5" Type="http://schemas.openxmlformats.org/officeDocument/2006/relationships/image" Target="../media/image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hyperlink" Target="https://scikit-learn.org/stable/modules/classes.html#module-sklearn.model_selection" TargetMode="External"/><Relationship Id="rId4" Type="http://schemas.openxmlformats.org/officeDocument/2006/relationships/image" Target="../media/image50.png"/><Relationship Id="rId5" Type="http://schemas.openxmlformats.org/officeDocument/2006/relationships/image" Target="../media/image4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54.png"/><Relationship Id="rId4" Type="http://schemas.openxmlformats.org/officeDocument/2006/relationships/image" Target="../media/image55.png"/><Relationship Id="rId5" Type="http://schemas.openxmlformats.org/officeDocument/2006/relationships/hyperlink" Target="https://docs.google.com/presentation/d/1biv36K0slWpWwTeeRldY4Hjj9u6bJFScamal9aSD_TU/edit?usp=sharing"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51.png"/><Relationship Id="rId4" Type="http://schemas.openxmlformats.org/officeDocument/2006/relationships/image" Target="../media/image56.png"/><Relationship Id="rId5" Type="http://schemas.openxmlformats.org/officeDocument/2006/relationships/image" Target="../media/image63.png"/><Relationship Id="rId6" Type="http://schemas.openxmlformats.org/officeDocument/2006/relationships/image" Target="../media/image6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57.png"/><Relationship Id="rId4" Type="http://schemas.openxmlformats.org/officeDocument/2006/relationships/image" Target="../media/image58.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62.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65.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61.png"/><Relationship Id="rId4" Type="http://schemas.openxmlformats.org/officeDocument/2006/relationships/image" Target="../media/image66.png"/><Relationship Id="rId5" Type="http://schemas.openxmlformats.org/officeDocument/2006/relationships/image" Target="../media/image64.png"/><Relationship Id="rId6" Type="http://schemas.openxmlformats.org/officeDocument/2006/relationships/image" Target="../media/image5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comments" Target="../comments/commen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hyperlink" Target="https://www.nature.com/articles/s41576-019-0195-2" TargetMode="External"/><Relationship Id="rId4" Type="http://schemas.openxmlformats.org/officeDocument/2006/relationships/hyperlink" Target="https://molecularcytogenetics.biomedcentral.com/articles/10.1186/s13039-018-0368-2" TargetMode="External"/><Relationship Id="rId5" Type="http://schemas.openxmlformats.org/officeDocument/2006/relationships/hyperlink" Target="http://genesdev.cshlp.org/content/26/1/11.full" TargetMode="External"/><Relationship Id="rId6" Type="http://schemas.openxmlformats.org/officeDocument/2006/relationships/hyperlink" Target="https://www.sciencedirect.com/science/article/pii/S2211124715001126#app1" TargetMode="External"/><Relationship Id="rId7" Type="http://schemas.openxmlformats.org/officeDocument/2006/relationships/image" Target="../media/image3.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6.png"/><Relationship Id="rId4" Type="http://schemas.openxmlformats.org/officeDocument/2006/relationships/image" Target="../media/image11.png"/><Relationship Id="rId5"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9.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1"/>
          <p:cNvSpPr/>
          <p:nvPr/>
        </p:nvSpPr>
        <p:spPr>
          <a:xfrm>
            <a:off x="4377300" y="3071300"/>
            <a:ext cx="4341300" cy="1281000"/>
          </a:xfrm>
          <a:prstGeom prst="roundRect">
            <a:avLst>
              <a:gd fmla="val 16667"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 name="Google Shape;174;p1"/>
          <p:cNvSpPr/>
          <p:nvPr/>
        </p:nvSpPr>
        <p:spPr>
          <a:xfrm>
            <a:off x="547425" y="3063625"/>
            <a:ext cx="3684300" cy="1294800"/>
          </a:xfrm>
          <a:prstGeom prst="roundRect">
            <a:avLst>
              <a:gd fmla="val 16667"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 name="Google Shape;175;p1"/>
          <p:cNvSpPr txBox="1"/>
          <p:nvPr>
            <p:ph type="ctrTitle"/>
          </p:nvPr>
        </p:nvSpPr>
        <p:spPr>
          <a:xfrm>
            <a:off x="249300" y="1357166"/>
            <a:ext cx="8645400" cy="13314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990"/>
              <a:buNone/>
            </a:pPr>
            <a:r>
              <a:rPr b="1" lang="en" sz="2920" u="sng">
                <a:solidFill>
                  <a:schemeClr val="accent1"/>
                </a:solidFill>
                <a:latin typeface="Arial"/>
                <a:ea typeface="Arial"/>
                <a:cs typeface="Arial"/>
                <a:sym typeface="Arial"/>
              </a:rPr>
              <a:t>Classification of Highly Interacting Regions of the Genome with Explainable AI</a:t>
            </a:r>
            <a:endParaRPr b="1" sz="2920" u="sng">
              <a:solidFill>
                <a:schemeClr val="accent1"/>
              </a:solidFill>
              <a:latin typeface="Arial"/>
              <a:ea typeface="Arial"/>
              <a:cs typeface="Arial"/>
              <a:sym typeface="Arial"/>
            </a:endParaRPr>
          </a:p>
        </p:txBody>
      </p:sp>
      <p:sp>
        <p:nvSpPr>
          <p:cNvPr id="176" name="Google Shape;176;p1"/>
          <p:cNvSpPr txBox="1"/>
          <p:nvPr>
            <p:ph idx="1" type="subTitle"/>
          </p:nvPr>
        </p:nvSpPr>
        <p:spPr>
          <a:xfrm>
            <a:off x="419750" y="3152000"/>
            <a:ext cx="3812100" cy="1119600"/>
          </a:xfrm>
          <a:prstGeom prst="rect">
            <a:avLst/>
          </a:prstGeom>
          <a:noFill/>
          <a:ln>
            <a:noFill/>
          </a:ln>
        </p:spPr>
        <p:txBody>
          <a:bodyPr anchorCtr="0" anchor="t" bIns="91425" lIns="91425" spcFirstLastPara="1" rIns="91425" wrap="square" tIns="91425">
            <a:normAutofit/>
          </a:bodyPr>
          <a:lstStyle/>
          <a:p>
            <a:pPr indent="0" lvl="0" marL="0" rtl="0" algn="ctr">
              <a:lnSpc>
                <a:spcPct val="100000"/>
              </a:lnSpc>
              <a:spcBef>
                <a:spcPts val="0"/>
              </a:spcBef>
              <a:spcAft>
                <a:spcPts val="0"/>
              </a:spcAft>
              <a:buSzPts val="1600"/>
              <a:buNone/>
            </a:pPr>
            <a:r>
              <a:rPr lang="en" sz="1900">
                <a:solidFill>
                  <a:srgbClr val="000000"/>
                </a:solidFill>
                <a:latin typeface="Arial"/>
                <a:ea typeface="Arial"/>
                <a:cs typeface="Arial"/>
                <a:sym typeface="Arial"/>
              </a:rPr>
              <a:t>Shreya Pawaskar - 4947</a:t>
            </a:r>
            <a:endParaRPr sz="1900">
              <a:solidFill>
                <a:srgbClr val="000000"/>
              </a:solidFill>
              <a:latin typeface="Arial"/>
              <a:ea typeface="Arial"/>
              <a:cs typeface="Arial"/>
              <a:sym typeface="Arial"/>
            </a:endParaRPr>
          </a:p>
          <a:p>
            <a:pPr indent="0" lvl="0" marL="0" rtl="0" algn="ctr">
              <a:lnSpc>
                <a:spcPct val="100000"/>
              </a:lnSpc>
              <a:spcBef>
                <a:spcPts val="0"/>
              </a:spcBef>
              <a:spcAft>
                <a:spcPts val="0"/>
              </a:spcAft>
              <a:buSzPts val="1600"/>
              <a:buNone/>
            </a:pPr>
            <a:r>
              <a:rPr lang="en" sz="1900">
                <a:solidFill>
                  <a:srgbClr val="000000"/>
                </a:solidFill>
                <a:latin typeface="Arial"/>
                <a:ea typeface="Arial"/>
                <a:cs typeface="Arial"/>
                <a:sym typeface="Arial"/>
              </a:rPr>
              <a:t>Radhika Sethi - 4456</a:t>
            </a:r>
            <a:endParaRPr sz="1900">
              <a:solidFill>
                <a:srgbClr val="000000"/>
              </a:solidFill>
              <a:latin typeface="Arial"/>
              <a:ea typeface="Arial"/>
              <a:cs typeface="Arial"/>
              <a:sym typeface="Arial"/>
            </a:endParaRPr>
          </a:p>
          <a:p>
            <a:pPr indent="0" lvl="0" marL="0" rtl="0" algn="ctr">
              <a:lnSpc>
                <a:spcPct val="100000"/>
              </a:lnSpc>
              <a:spcBef>
                <a:spcPts val="0"/>
              </a:spcBef>
              <a:spcAft>
                <a:spcPts val="0"/>
              </a:spcAft>
              <a:buSzPts val="1600"/>
              <a:buNone/>
            </a:pPr>
            <a:r>
              <a:rPr lang="en" sz="1900">
                <a:solidFill>
                  <a:srgbClr val="000000"/>
                </a:solidFill>
                <a:latin typeface="Arial"/>
                <a:ea typeface="Arial"/>
                <a:cs typeface="Arial"/>
                <a:sym typeface="Arial"/>
              </a:rPr>
              <a:t>Aanchal Tulsiani - 4964</a:t>
            </a:r>
            <a:endParaRPr sz="1900">
              <a:solidFill>
                <a:srgbClr val="000000"/>
              </a:solidFill>
              <a:latin typeface="Arial"/>
              <a:ea typeface="Arial"/>
              <a:cs typeface="Arial"/>
              <a:sym typeface="Arial"/>
            </a:endParaRPr>
          </a:p>
        </p:txBody>
      </p:sp>
      <p:sp>
        <p:nvSpPr>
          <p:cNvPr id="177" name="Google Shape;177;p1"/>
          <p:cNvSpPr txBox="1"/>
          <p:nvPr>
            <p:ph idx="1" type="subTitle"/>
          </p:nvPr>
        </p:nvSpPr>
        <p:spPr>
          <a:xfrm>
            <a:off x="4377300" y="3189800"/>
            <a:ext cx="4341300" cy="1044000"/>
          </a:xfrm>
          <a:prstGeom prst="rect">
            <a:avLst/>
          </a:prstGeom>
          <a:noFill/>
          <a:ln>
            <a:noFill/>
          </a:ln>
        </p:spPr>
        <p:txBody>
          <a:bodyPr anchorCtr="0" anchor="t" bIns="91425" lIns="91425" spcFirstLastPara="1" rIns="91425" wrap="square" tIns="91425">
            <a:normAutofit/>
          </a:bodyPr>
          <a:lstStyle/>
          <a:p>
            <a:pPr indent="0" lvl="0" marL="0" rtl="0" algn="ctr">
              <a:lnSpc>
                <a:spcPct val="100000"/>
              </a:lnSpc>
              <a:spcBef>
                <a:spcPts val="0"/>
              </a:spcBef>
              <a:spcAft>
                <a:spcPts val="0"/>
              </a:spcAft>
              <a:buSzPts val="1600"/>
              <a:buNone/>
            </a:pPr>
            <a:r>
              <a:rPr lang="en" sz="1800">
                <a:solidFill>
                  <a:srgbClr val="000000"/>
                </a:solidFill>
                <a:latin typeface="Arial"/>
                <a:ea typeface="Arial"/>
                <a:cs typeface="Arial"/>
                <a:sym typeface="Arial"/>
              </a:rPr>
              <a:t>External Guide: Dr. Leelavati Narlikar</a:t>
            </a:r>
            <a:endParaRPr sz="1800">
              <a:solidFill>
                <a:srgbClr val="000000"/>
              </a:solidFill>
              <a:latin typeface="Arial"/>
              <a:ea typeface="Arial"/>
              <a:cs typeface="Arial"/>
              <a:sym typeface="Arial"/>
            </a:endParaRPr>
          </a:p>
          <a:p>
            <a:pPr indent="0" lvl="0" marL="0" rtl="0" algn="ctr">
              <a:lnSpc>
                <a:spcPct val="100000"/>
              </a:lnSpc>
              <a:spcBef>
                <a:spcPts val="0"/>
              </a:spcBef>
              <a:spcAft>
                <a:spcPts val="0"/>
              </a:spcAft>
              <a:buSzPts val="1600"/>
              <a:buNone/>
            </a:pPr>
            <a:r>
              <a:rPr lang="en" sz="1800">
                <a:solidFill>
                  <a:srgbClr val="000000"/>
                </a:solidFill>
                <a:latin typeface="Arial"/>
                <a:ea typeface="Arial"/>
                <a:cs typeface="Arial"/>
                <a:sym typeface="Arial"/>
              </a:rPr>
              <a:t>Internal Guide: Mrs. Pranjali Deshpande</a:t>
            </a:r>
            <a:endParaRPr sz="1800">
              <a:solidFill>
                <a:srgbClr val="000000"/>
              </a:solidFill>
              <a:latin typeface="Arial"/>
              <a:ea typeface="Arial"/>
              <a:cs typeface="Arial"/>
              <a:sym typeface="Arial"/>
            </a:endParaRPr>
          </a:p>
          <a:p>
            <a:pPr indent="0" lvl="0" marL="0" rtl="0" algn="ctr">
              <a:lnSpc>
                <a:spcPct val="100000"/>
              </a:lnSpc>
              <a:spcBef>
                <a:spcPts val="0"/>
              </a:spcBef>
              <a:spcAft>
                <a:spcPts val="0"/>
              </a:spcAft>
              <a:buSzPts val="1600"/>
              <a:buNone/>
            </a:pPr>
            <a:r>
              <a:rPr lang="en" sz="1800">
                <a:solidFill>
                  <a:srgbClr val="000000"/>
                </a:solidFill>
                <a:latin typeface="Arial"/>
                <a:ea typeface="Arial"/>
                <a:cs typeface="Arial"/>
                <a:sym typeface="Arial"/>
              </a:rPr>
              <a:t>Mentor: Miss. Anushua Biswas</a:t>
            </a:r>
            <a:endParaRPr sz="1800">
              <a:solidFill>
                <a:srgbClr val="000000"/>
              </a:solidFill>
              <a:latin typeface="Arial"/>
              <a:ea typeface="Arial"/>
              <a:cs typeface="Arial"/>
              <a:sym typeface="Arial"/>
            </a:endParaRPr>
          </a:p>
        </p:txBody>
      </p:sp>
      <p:pic>
        <p:nvPicPr>
          <p:cNvPr id="178" name="Google Shape;178;p1"/>
          <p:cNvPicPr preferRelativeResize="0"/>
          <p:nvPr/>
        </p:nvPicPr>
        <p:blipFill rotWithShape="1">
          <a:blip r:embed="rId3">
            <a:alphaModFix/>
          </a:blip>
          <a:srcRect b="0" l="0" r="0" t="0"/>
          <a:stretch/>
        </p:blipFill>
        <p:spPr>
          <a:xfrm>
            <a:off x="3937850" y="311200"/>
            <a:ext cx="1203000" cy="676688"/>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10"/>
          <p:cNvSpPr txBox="1"/>
          <p:nvPr>
            <p:ph type="title"/>
          </p:nvPr>
        </p:nvSpPr>
        <p:spPr>
          <a:xfrm>
            <a:off x="449325" y="400425"/>
            <a:ext cx="7505700" cy="5124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u="sng"/>
              <a:t>Functional Requirements</a:t>
            </a:r>
            <a:endParaRPr b="1" u="sng"/>
          </a:p>
        </p:txBody>
      </p:sp>
      <p:sp>
        <p:nvSpPr>
          <p:cNvPr id="251" name="Google Shape;251;p10"/>
          <p:cNvSpPr/>
          <p:nvPr/>
        </p:nvSpPr>
        <p:spPr>
          <a:xfrm>
            <a:off x="437975" y="1058700"/>
            <a:ext cx="8262300" cy="3611400"/>
          </a:xfrm>
          <a:prstGeom prst="roundRect">
            <a:avLst>
              <a:gd fmla="val 16667" name="adj"/>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 name="Google Shape;252;p10"/>
          <p:cNvSpPr txBox="1"/>
          <p:nvPr/>
        </p:nvSpPr>
        <p:spPr>
          <a:xfrm>
            <a:off x="437850" y="1209950"/>
            <a:ext cx="8262300" cy="3324600"/>
          </a:xfrm>
          <a:prstGeom prst="rect">
            <a:avLst/>
          </a:prstGeom>
          <a:noFill/>
          <a:ln>
            <a:noFill/>
          </a:ln>
        </p:spPr>
        <p:txBody>
          <a:bodyPr anchorCtr="0" anchor="t" bIns="91425" lIns="91425" spcFirstLastPara="1" rIns="91425" wrap="square" tIns="91425">
            <a:spAutoFit/>
          </a:bodyPr>
          <a:lstStyle/>
          <a:p>
            <a:pPr indent="-336550" lvl="0" marL="457200" marR="0" rtl="0" algn="l">
              <a:lnSpc>
                <a:spcPct val="100000"/>
              </a:lnSpc>
              <a:spcBef>
                <a:spcPts val="0"/>
              </a:spcBef>
              <a:spcAft>
                <a:spcPts val="0"/>
              </a:spcAft>
              <a:buClr>
                <a:srgbClr val="000000"/>
              </a:buClr>
              <a:buSzPts val="1700"/>
              <a:buFont typeface="Calibri"/>
              <a:buChar char="●"/>
            </a:pPr>
            <a:r>
              <a:rPr b="0" i="0" lang="en" sz="1700" u="none" cap="none" strike="noStrike">
                <a:solidFill>
                  <a:srgbClr val="000000"/>
                </a:solidFill>
                <a:latin typeface="Calibri"/>
                <a:ea typeface="Calibri"/>
                <a:cs typeface="Calibri"/>
                <a:sym typeface="Calibri"/>
              </a:rPr>
              <a:t>The system should be able to read the HiC Data From NCBI.</a:t>
            </a:r>
            <a:endParaRPr b="0" i="0" sz="1700" u="none" cap="none" strike="noStrike">
              <a:solidFill>
                <a:srgbClr val="000000"/>
              </a:solidFill>
              <a:latin typeface="Calibri"/>
              <a:ea typeface="Calibri"/>
              <a:cs typeface="Calibri"/>
              <a:sym typeface="Calibri"/>
            </a:endParaRPr>
          </a:p>
          <a:p>
            <a:pPr indent="-336550" lvl="0" marL="457200" marR="0" rtl="0" algn="l">
              <a:lnSpc>
                <a:spcPct val="100000"/>
              </a:lnSpc>
              <a:spcBef>
                <a:spcPts val="0"/>
              </a:spcBef>
              <a:spcAft>
                <a:spcPts val="0"/>
              </a:spcAft>
              <a:buClr>
                <a:srgbClr val="000000"/>
              </a:buClr>
              <a:buSzPts val="1700"/>
              <a:buFont typeface="Calibri"/>
              <a:buChar char="●"/>
            </a:pPr>
            <a:r>
              <a:rPr b="0" i="0" lang="en" sz="1700" u="none" cap="none" strike="noStrike">
                <a:solidFill>
                  <a:srgbClr val="000000"/>
                </a:solidFill>
                <a:latin typeface="Calibri"/>
                <a:ea typeface="Calibri"/>
                <a:cs typeface="Calibri"/>
                <a:sym typeface="Calibri"/>
              </a:rPr>
              <a:t>The system should be able to generate a suitable Fasta File using data preprocessing.</a:t>
            </a:r>
            <a:endParaRPr b="0" i="0" sz="1700" u="none" cap="none" strike="noStrike">
              <a:solidFill>
                <a:srgbClr val="000000"/>
              </a:solidFill>
              <a:latin typeface="Calibri"/>
              <a:ea typeface="Calibri"/>
              <a:cs typeface="Calibri"/>
              <a:sym typeface="Calibri"/>
            </a:endParaRPr>
          </a:p>
          <a:p>
            <a:pPr indent="-336550" lvl="0" marL="457200" marR="0" rtl="0" algn="l">
              <a:lnSpc>
                <a:spcPct val="100000"/>
              </a:lnSpc>
              <a:spcBef>
                <a:spcPts val="0"/>
              </a:spcBef>
              <a:spcAft>
                <a:spcPts val="0"/>
              </a:spcAft>
              <a:buClr>
                <a:srgbClr val="000000"/>
              </a:buClr>
              <a:buSzPts val="1700"/>
              <a:buFont typeface="Calibri"/>
              <a:buChar char="●"/>
            </a:pPr>
            <a:r>
              <a:rPr b="0" i="0" lang="en" sz="1700" u="none" cap="none" strike="noStrike">
                <a:solidFill>
                  <a:srgbClr val="000000"/>
                </a:solidFill>
                <a:latin typeface="Calibri"/>
                <a:ea typeface="Calibri"/>
                <a:cs typeface="Calibri"/>
                <a:sym typeface="Calibri"/>
              </a:rPr>
              <a:t>The system should be able to correctly classify the regions into TAD/Non TAD using Markov Models</a:t>
            </a:r>
            <a:endParaRPr b="0" i="0" sz="1700" u="none" cap="none" strike="noStrike">
              <a:solidFill>
                <a:srgbClr val="000000"/>
              </a:solidFill>
              <a:latin typeface="Calibri"/>
              <a:ea typeface="Calibri"/>
              <a:cs typeface="Calibri"/>
              <a:sym typeface="Calibri"/>
            </a:endParaRPr>
          </a:p>
          <a:p>
            <a:pPr indent="-336550" lvl="0" marL="457200" marR="0" rtl="0" algn="l">
              <a:lnSpc>
                <a:spcPct val="100000"/>
              </a:lnSpc>
              <a:spcBef>
                <a:spcPts val="0"/>
              </a:spcBef>
              <a:spcAft>
                <a:spcPts val="0"/>
              </a:spcAft>
              <a:buClr>
                <a:srgbClr val="000000"/>
              </a:buClr>
              <a:buSzPts val="1700"/>
              <a:buFont typeface="Calibri"/>
              <a:buChar char="●"/>
            </a:pPr>
            <a:r>
              <a:rPr b="0" i="0" lang="en" sz="1700" u="none" cap="none" strike="noStrike">
                <a:solidFill>
                  <a:srgbClr val="000000"/>
                </a:solidFill>
                <a:latin typeface="Calibri"/>
                <a:ea typeface="Calibri"/>
                <a:cs typeface="Calibri"/>
                <a:sym typeface="Calibri"/>
              </a:rPr>
              <a:t>The system should be able to correctly classify the regions into TAD/Non TAD using  Deep Learning models - DeepLift and DeepBind</a:t>
            </a:r>
            <a:endParaRPr b="0" i="0" sz="1700" u="none" cap="none" strike="noStrike">
              <a:solidFill>
                <a:srgbClr val="000000"/>
              </a:solidFill>
              <a:latin typeface="Calibri"/>
              <a:ea typeface="Calibri"/>
              <a:cs typeface="Calibri"/>
              <a:sym typeface="Calibri"/>
            </a:endParaRPr>
          </a:p>
          <a:p>
            <a:pPr indent="-336550" lvl="0" marL="457200" marR="0" rtl="0" algn="l">
              <a:lnSpc>
                <a:spcPct val="100000"/>
              </a:lnSpc>
              <a:spcBef>
                <a:spcPts val="0"/>
              </a:spcBef>
              <a:spcAft>
                <a:spcPts val="0"/>
              </a:spcAft>
              <a:buClr>
                <a:srgbClr val="000000"/>
              </a:buClr>
              <a:buSzPts val="1700"/>
              <a:buFont typeface="Calibri"/>
              <a:buChar char="●"/>
            </a:pPr>
            <a:r>
              <a:rPr b="0" i="0" lang="en" sz="1700" u="none" cap="none" strike="noStrike">
                <a:solidFill>
                  <a:srgbClr val="000000"/>
                </a:solidFill>
                <a:latin typeface="Calibri"/>
                <a:ea typeface="Calibri"/>
                <a:cs typeface="Calibri"/>
                <a:sym typeface="Calibri"/>
              </a:rPr>
              <a:t>The system should be able to generate data visualizations like :</a:t>
            </a:r>
            <a:endParaRPr b="0" i="0" sz="1700" u="none" cap="none" strike="noStrike">
              <a:solidFill>
                <a:srgbClr val="000000"/>
              </a:solidFill>
              <a:latin typeface="Calibri"/>
              <a:ea typeface="Calibri"/>
              <a:cs typeface="Calibri"/>
              <a:sym typeface="Calibri"/>
            </a:endParaRPr>
          </a:p>
          <a:p>
            <a:pPr indent="-336550" lvl="0" marL="1371600" marR="0" rtl="0" algn="l">
              <a:lnSpc>
                <a:spcPct val="100000"/>
              </a:lnSpc>
              <a:spcBef>
                <a:spcPts val="0"/>
              </a:spcBef>
              <a:spcAft>
                <a:spcPts val="0"/>
              </a:spcAft>
              <a:buClr>
                <a:srgbClr val="000000"/>
              </a:buClr>
              <a:buSzPts val="1700"/>
              <a:buFont typeface="Calibri"/>
              <a:buChar char="●"/>
            </a:pPr>
            <a:r>
              <a:rPr b="0" i="0" lang="en" sz="1700" u="none" cap="none" strike="noStrike">
                <a:solidFill>
                  <a:srgbClr val="000000"/>
                </a:solidFill>
                <a:latin typeface="Calibri"/>
                <a:ea typeface="Calibri"/>
                <a:cs typeface="Calibri"/>
                <a:sym typeface="Calibri"/>
              </a:rPr>
              <a:t>The accuracy of the classifier</a:t>
            </a:r>
            <a:endParaRPr b="0" i="0" sz="1700" u="none" cap="none" strike="noStrike">
              <a:solidFill>
                <a:srgbClr val="000000"/>
              </a:solidFill>
              <a:latin typeface="Calibri"/>
              <a:ea typeface="Calibri"/>
              <a:cs typeface="Calibri"/>
              <a:sym typeface="Calibri"/>
            </a:endParaRPr>
          </a:p>
          <a:p>
            <a:pPr indent="-336550" lvl="0" marL="1371600" marR="0" rtl="0" algn="l">
              <a:lnSpc>
                <a:spcPct val="100000"/>
              </a:lnSpc>
              <a:spcBef>
                <a:spcPts val="0"/>
              </a:spcBef>
              <a:spcAft>
                <a:spcPts val="0"/>
              </a:spcAft>
              <a:buClr>
                <a:srgbClr val="000000"/>
              </a:buClr>
              <a:buSzPts val="1700"/>
              <a:buFont typeface="Calibri"/>
              <a:buChar char="●"/>
            </a:pPr>
            <a:r>
              <a:rPr b="0" i="0" lang="en" sz="1700" u="none" cap="none" strike="noStrike">
                <a:solidFill>
                  <a:srgbClr val="000000"/>
                </a:solidFill>
                <a:latin typeface="Calibri"/>
                <a:ea typeface="Calibri"/>
                <a:cs typeface="Calibri"/>
                <a:sym typeface="Calibri"/>
              </a:rPr>
              <a:t>AUC RoC Curve of the classifier</a:t>
            </a:r>
            <a:endParaRPr b="0" i="0" sz="1700" u="none" cap="none" strike="noStrike">
              <a:solidFill>
                <a:srgbClr val="000000"/>
              </a:solidFill>
              <a:latin typeface="Calibri"/>
              <a:ea typeface="Calibri"/>
              <a:cs typeface="Calibri"/>
              <a:sym typeface="Calibri"/>
            </a:endParaRPr>
          </a:p>
          <a:p>
            <a:pPr indent="-336550" lvl="0" marL="1371600" marR="0" rtl="0" algn="l">
              <a:lnSpc>
                <a:spcPct val="100000"/>
              </a:lnSpc>
              <a:spcBef>
                <a:spcPts val="0"/>
              </a:spcBef>
              <a:spcAft>
                <a:spcPts val="0"/>
              </a:spcAft>
              <a:buClr>
                <a:srgbClr val="000000"/>
              </a:buClr>
              <a:buSzPts val="1700"/>
              <a:buFont typeface="Calibri"/>
              <a:buChar char="●"/>
            </a:pPr>
            <a:r>
              <a:rPr b="0" i="0" lang="en" sz="1700" u="none" cap="none" strike="noStrike">
                <a:solidFill>
                  <a:srgbClr val="000000"/>
                </a:solidFill>
                <a:latin typeface="Calibri"/>
                <a:ea typeface="Calibri"/>
                <a:cs typeface="Calibri"/>
                <a:sym typeface="Calibri"/>
              </a:rPr>
              <a:t>Precision Recall Curve of the classifier</a:t>
            </a:r>
            <a:endParaRPr b="0" i="0" sz="1700" u="none" cap="none" strike="noStrike">
              <a:solidFill>
                <a:srgbClr val="000000"/>
              </a:solidFill>
              <a:latin typeface="Calibri"/>
              <a:ea typeface="Calibri"/>
              <a:cs typeface="Calibri"/>
              <a:sym typeface="Calibri"/>
            </a:endParaRPr>
          </a:p>
          <a:p>
            <a:pPr indent="-336550" lvl="0" marL="1371600" marR="0" rtl="0" algn="l">
              <a:lnSpc>
                <a:spcPct val="100000"/>
              </a:lnSpc>
              <a:spcBef>
                <a:spcPts val="0"/>
              </a:spcBef>
              <a:spcAft>
                <a:spcPts val="0"/>
              </a:spcAft>
              <a:buClr>
                <a:srgbClr val="000000"/>
              </a:buClr>
              <a:buSzPts val="1700"/>
              <a:buFont typeface="Calibri"/>
              <a:buChar char="●"/>
            </a:pPr>
            <a:r>
              <a:rPr b="0" i="0" lang="en" sz="1700" u="none" cap="none" strike="noStrike">
                <a:solidFill>
                  <a:srgbClr val="000000"/>
                </a:solidFill>
                <a:latin typeface="Calibri"/>
                <a:ea typeface="Calibri"/>
                <a:cs typeface="Calibri"/>
                <a:sym typeface="Calibri"/>
              </a:rPr>
              <a:t>Confusion Matrix of the classifier</a:t>
            </a:r>
            <a:endParaRPr b="0" i="0" sz="1700" u="none" cap="none" strike="noStrike">
              <a:solidFill>
                <a:srgbClr val="000000"/>
              </a:solidFill>
              <a:latin typeface="Calibri"/>
              <a:ea typeface="Calibri"/>
              <a:cs typeface="Calibri"/>
              <a:sym typeface="Calibri"/>
            </a:endParaRPr>
          </a:p>
          <a:p>
            <a:pPr indent="-336550" lvl="0" marL="1371600" marR="0" rtl="0" algn="l">
              <a:lnSpc>
                <a:spcPct val="100000"/>
              </a:lnSpc>
              <a:spcBef>
                <a:spcPts val="0"/>
              </a:spcBef>
              <a:spcAft>
                <a:spcPts val="0"/>
              </a:spcAft>
              <a:buClr>
                <a:srgbClr val="000000"/>
              </a:buClr>
              <a:buSzPts val="1700"/>
              <a:buFont typeface="Calibri"/>
              <a:buChar char="●"/>
            </a:pPr>
            <a:r>
              <a:rPr b="0" i="0" lang="en" sz="1700" u="none" cap="none" strike="noStrike">
                <a:solidFill>
                  <a:srgbClr val="000000"/>
                </a:solidFill>
                <a:latin typeface="Calibri"/>
                <a:ea typeface="Calibri"/>
                <a:cs typeface="Calibri"/>
                <a:sym typeface="Calibri"/>
              </a:rPr>
              <a:t>The highest frequency element from the Markov Model</a:t>
            </a:r>
            <a:endParaRPr b="0" i="0" sz="1700" u="none" cap="none" strike="noStrike">
              <a:solidFill>
                <a:srgbClr val="000000"/>
              </a:solidFill>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11"/>
          <p:cNvSpPr txBox="1"/>
          <p:nvPr>
            <p:ph type="title"/>
          </p:nvPr>
        </p:nvSpPr>
        <p:spPr>
          <a:xfrm>
            <a:off x="819150" y="362925"/>
            <a:ext cx="7505700" cy="5430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u="sng"/>
              <a:t>Non Functional Requirements</a:t>
            </a:r>
            <a:endParaRPr b="1" u="sng"/>
          </a:p>
          <a:p>
            <a:pPr indent="0" lvl="0" marL="0" rtl="0" algn="l">
              <a:lnSpc>
                <a:spcPct val="100000"/>
              </a:lnSpc>
              <a:spcBef>
                <a:spcPts val="0"/>
              </a:spcBef>
              <a:spcAft>
                <a:spcPts val="0"/>
              </a:spcAft>
              <a:buSzPct val="111111"/>
              <a:buNone/>
            </a:pPr>
            <a:r>
              <a:t/>
            </a:r>
            <a:endParaRPr b="1" u="sng"/>
          </a:p>
        </p:txBody>
      </p:sp>
      <p:pic>
        <p:nvPicPr>
          <p:cNvPr id="258" name="Google Shape;258;p11"/>
          <p:cNvPicPr preferRelativeResize="0"/>
          <p:nvPr/>
        </p:nvPicPr>
        <p:blipFill rotWithShape="1">
          <a:blip r:embed="rId3">
            <a:alphaModFix/>
          </a:blip>
          <a:srcRect b="0" l="0" r="0" t="0"/>
          <a:stretch/>
        </p:blipFill>
        <p:spPr>
          <a:xfrm>
            <a:off x="8175656" y="255986"/>
            <a:ext cx="701645" cy="756875"/>
          </a:xfrm>
          <a:prstGeom prst="rect">
            <a:avLst/>
          </a:prstGeom>
          <a:noFill/>
          <a:ln>
            <a:noFill/>
          </a:ln>
        </p:spPr>
      </p:pic>
      <p:sp>
        <p:nvSpPr>
          <p:cNvPr id="259" name="Google Shape;259;p11"/>
          <p:cNvSpPr txBox="1"/>
          <p:nvPr/>
        </p:nvSpPr>
        <p:spPr>
          <a:xfrm>
            <a:off x="5745725" y="1415425"/>
            <a:ext cx="22191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260" name="Google Shape;260;p11"/>
          <p:cNvSpPr/>
          <p:nvPr/>
        </p:nvSpPr>
        <p:spPr>
          <a:xfrm>
            <a:off x="437975" y="1209950"/>
            <a:ext cx="8262300" cy="3551400"/>
          </a:xfrm>
          <a:prstGeom prst="roundRect">
            <a:avLst>
              <a:gd fmla="val 16667" name="adj"/>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 name="Google Shape;261;p11"/>
          <p:cNvSpPr txBox="1"/>
          <p:nvPr/>
        </p:nvSpPr>
        <p:spPr>
          <a:xfrm>
            <a:off x="596451" y="1306722"/>
            <a:ext cx="7995900" cy="3324600"/>
          </a:xfrm>
          <a:prstGeom prst="rect">
            <a:avLst/>
          </a:prstGeom>
          <a:noFill/>
          <a:ln>
            <a:noFill/>
          </a:ln>
        </p:spPr>
        <p:txBody>
          <a:bodyPr anchorCtr="0" anchor="t" bIns="91425" lIns="91425" spcFirstLastPara="1" rIns="91425" wrap="square" tIns="91425">
            <a:spAutoFit/>
          </a:bodyPr>
          <a:lstStyle/>
          <a:p>
            <a:pPr indent="-336550" lvl="0" marL="457200" marR="0" rtl="0" algn="l">
              <a:lnSpc>
                <a:spcPct val="100000"/>
              </a:lnSpc>
              <a:spcBef>
                <a:spcPts val="0"/>
              </a:spcBef>
              <a:spcAft>
                <a:spcPts val="0"/>
              </a:spcAft>
              <a:buClr>
                <a:srgbClr val="000000"/>
              </a:buClr>
              <a:buSzPts val="1700"/>
              <a:buFont typeface="Calibri"/>
              <a:buAutoNum type="arabicPeriod"/>
            </a:pPr>
            <a:r>
              <a:rPr b="0" i="0" lang="en" sz="1700" u="none" cap="none" strike="noStrike">
                <a:solidFill>
                  <a:srgbClr val="000000"/>
                </a:solidFill>
                <a:latin typeface="Calibri"/>
                <a:ea typeface="Calibri"/>
                <a:cs typeface="Calibri"/>
                <a:sym typeface="Calibri"/>
              </a:rPr>
              <a:t>High Performance</a:t>
            </a:r>
            <a:endParaRPr b="0" i="0" sz="1700" u="none" cap="none" strike="noStrike">
              <a:solidFill>
                <a:srgbClr val="000000"/>
              </a:solidFill>
              <a:latin typeface="Calibri"/>
              <a:ea typeface="Calibri"/>
              <a:cs typeface="Calibri"/>
              <a:sym typeface="Calibri"/>
            </a:endParaRPr>
          </a:p>
          <a:p>
            <a:pPr indent="-336550" lvl="0" marL="457200" marR="0" rtl="0" algn="l">
              <a:lnSpc>
                <a:spcPct val="100000"/>
              </a:lnSpc>
              <a:spcBef>
                <a:spcPts val="0"/>
              </a:spcBef>
              <a:spcAft>
                <a:spcPts val="0"/>
              </a:spcAft>
              <a:buClr>
                <a:srgbClr val="000000"/>
              </a:buClr>
              <a:buSzPts val="1700"/>
              <a:buFont typeface="Calibri"/>
              <a:buChar char="-"/>
            </a:pPr>
            <a:r>
              <a:rPr b="0" i="0" lang="en" sz="1700" u="none" cap="none" strike="noStrike">
                <a:solidFill>
                  <a:srgbClr val="000000"/>
                </a:solidFill>
                <a:latin typeface="Calibri"/>
                <a:ea typeface="Calibri"/>
                <a:cs typeface="Calibri"/>
                <a:sym typeface="Calibri"/>
              </a:rPr>
              <a:t>The system should be able to perform all the functions with least time complexity.</a:t>
            </a:r>
            <a:endParaRPr b="0" i="0" sz="1700" u="none" cap="none" strike="noStrike">
              <a:solidFill>
                <a:srgbClr val="000000"/>
              </a:solidFill>
              <a:latin typeface="Calibri"/>
              <a:ea typeface="Calibri"/>
              <a:cs typeface="Calibri"/>
              <a:sym typeface="Calibri"/>
            </a:endParaRPr>
          </a:p>
          <a:p>
            <a:pPr indent="-336550" lvl="0" marL="457200" marR="0" rtl="0" algn="l">
              <a:lnSpc>
                <a:spcPct val="100000"/>
              </a:lnSpc>
              <a:spcBef>
                <a:spcPts val="0"/>
              </a:spcBef>
              <a:spcAft>
                <a:spcPts val="0"/>
              </a:spcAft>
              <a:buClr>
                <a:srgbClr val="000000"/>
              </a:buClr>
              <a:buSzPts val="1700"/>
              <a:buFont typeface="Calibri"/>
              <a:buAutoNum type="arabicPeriod"/>
            </a:pPr>
            <a:r>
              <a:rPr b="0" i="0" lang="en" sz="1700" u="none" cap="none" strike="noStrike">
                <a:solidFill>
                  <a:srgbClr val="000000"/>
                </a:solidFill>
                <a:latin typeface="Calibri"/>
                <a:ea typeface="Calibri"/>
                <a:cs typeface="Calibri"/>
                <a:sym typeface="Calibri"/>
              </a:rPr>
              <a:t>Reliability</a:t>
            </a:r>
            <a:endParaRPr b="0" i="0" sz="1700" u="none" cap="none" strike="noStrike">
              <a:solidFill>
                <a:srgbClr val="000000"/>
              </a:solidFill>
              <a:latin typeface="Calibri"/>
              <a:ea typeface="Calibri"/>
              <a:cs typeface="Calibri"/>
              <a:sym typeface="Calibri"/>
            </a:endParaRPr>
          </a:p>
          <a:p>
            <a:pPr indent="-336550" lvl="0" marL="457200" marR="0" rtl="0" algn="l">
              <a:lnSpc>
                <a:spcPct val="100000"/>
              </a:lnSpc>
              <a:spcBef>
                <a:spcPts val="0"/>
              </a:spcBef>
              <a:spcAft>
                <a:spcPts val="0"/>
              </a:spcAft>
              <a:buClr>
                <a:srgbClr val="000000"/>
              </a:buClr>
              <a:buSzPts val="1700"/>
              <a:buFont typeface="Calibri"/>
              <a:buChar char="-"/>
            </a:pPr>
            <a:r>
              <a:rPr b="0" i="0" lang="en" sz="1700" u="none" cap="none" strike="noStrike">
                <a:solidFill>
                  <a:srgbClr val="000000"/>
                </a:solidFill>
                <a:latin typeface="Calibri"/>
                <a:ea typeface="Calibri"/>
                <a:cs typeface="Calibri"/>
                <a:sym typeface="Calibri"/>
              </a:rPr>
              <a:t>The system should be accurate enough for all kinds of data sets.</a:t>
            </a:r>
            <a:endParaRPr b="0" i="0" sz="1700" u="none" cap="none" strike="noStrike">
              <a:solidFill>
                <a:srgbClr val="000000"/>
              </a:solidFill>
              <a:latin typeface="Calibri"/>
              <a:ea typeface="Calibri"/>
              <a:cs typeface="Calibri"/>
              <a:sym typeface="Calibri"/>
            </a:endParaRPr>
          </a:p>
          <a:p>
            <a:pPr indent="-336550" lvl="0" marL="457200" marR="0" rtl="0" algn="l">
              <a:lnSpc>
                <a:spcPct val="100000"/>
              </a:lnSpc>
              <a:spcBef>
                <a:spcPts val="0"/>
              </a:spcBef>
              <a:spcAft>
                <a:spcPts val="0"/>
              </a:spcAft>
              <a:buClr>
                <a:srgbClr val="000000"/>
              </a:buClr>
              <a:buSzPts val="1700"/>
              <a:buFont typeface="Calibri"/>
              <a:buAutoNum type="arabicPeriod"/>
            </a:pPr>
            <a:r>
              <a:rPr b="0" i="0" lang="en" sz="1700" u="none" cap="none" strike="noStrike">
                <a:solidFill>
                  <a:srgbClr val="000000"/>
                </a:solidFill>
                <a:latin typeface="Calibri"/>
                <a:ea typeface="Calibri"/>
                <a:cs typeface="Calibri"/>
                <a:sym typeface="Calibri"/>
              </a:rPr>
              <a:t>Flexibility</a:t>
            </a:r>
            <a:endParaRPr b="0" i="0" sz="1700" u="none" cap="none" strike="noStrike">
              <a:solidFill>
                <a:srgbClr val="000000"/>
              </a:solidFill>
              <a:latin typeface="Calibri"/>
              <a:ea typeface="Calibri"/>
              <a:cs typeface="Calibri"/>
              <a:sym typeface="Calibri"/>
            </a:endParaRPr>
          </a:p>
          <a:p>
            <a:pPr indent="-336550" lvl="0" marL="457200" marR="0" rtl="0" algn="l">
              <a:lnSpc>
                <a:spcPct val="100000"/>
              </a:lnSpc>
              <a:spcBef>
                <a:spcPts val="0"/>
              </a:spcBef>
              <a:spcAft>
                <a:spcPts val="0"/>
              </a:spcAft>
              <a:buClr>
                <a:srgbClr val="000000"/>
              </a:buClr>
              <a:buSzPts val="1700"/>
              <a:buFont typeface="Calibri"/>
              <a:buChar char="-"/>
            </a:pPr>
            <a:r>
              <a:rPr b="0" i="0" lang="en" sz="1700" u="none" cap="none" strike="noStrike">
                <a:solidFill>
                  <a:srgbClr val="000000"/>
                </a:solidFill>
                <a:latin typeface="Calibri"/>
                <a:ea typeface="Calibri"/>
                <a:cs typeface="Calibri"/>
                <a:sym typeface="Calibri"/>
              </a:rPr>
              <a:t>The system should be flexible enough for developers to make changes as and when necessary.</a:t>
            </a:r>
            <a:endParaRPr b="0" i="0" sz="1700" u="none" cap="none" strike="noStrike">
              <a:solidFill>
                <a:srgbClr val="000000"/>
              </a:solidFill>
              <a:latin typeface="Calibri"/>
              <a:ea typeface="Calibri"/>
              <a:cs typeface="Calibri"/>
              <a:sym typeface="Calibri"/>
            </a:endParaRPr>
          </a:p>
          <a:p>
            <a:pPr indent="-336550" lvl="0" marL="457200" marR="0" rtl="0" algn="l">
              <a:lnSpc>
                <a:spcPct val="100000"/>
              </a:lnSpc>
              <a:spcBef>
                <a:spcPts val="0"/>
              </a:spcBef>
              <a:spcAft>
                <a:spcPts val="0"/>
              </a:spcAft>
              <a:buClr>
                <a:srgbClr val="000000"/>
              </a:buClr>
              <a:buSzPts val="1700"/>
              <a:buFont typeface="Calibri"/>
              <a:buAutoNum type="arabicPeriod"/>
            </a:pPr>
            <a:r>
              <a:rPr b="0" i="0" lang="en" sz="1700" u="none" cap="none" strike="noStrike">
                <a:solidFill>
                  <a:srgbClr val="000000"/>
                </a:solidFill>
                <a:latin typeface="Calibri"/>
                <a:ea typeface="Calibri"/>
                <a:cs typeface="Calibri"/>
                <a:sym typeface="Calibri"/>
              </a:rPr>
              <a:t>Data Integrity </a:t>
            </a:r>
            <a:endParaRPr b="0" i="0" sz="1700" u="none" cap="none" strike="noStrike">
              <a:solidFill>
                <a:srgbClr val="000000"/>
              </a:solidFill>
              <a:latin typeface="Calibri"/>
              <a:ea typeface="Calibri"/>
              <a:cs typeface="Calibri"/>
              <a:sym typeface="Calibri"/>
            </a:endParaRPr>
          </a:p>
          <a:p>
            <a:pPr indent="-336550" lvl="0" marL="457200" marR="0" rtl="0" algn="l">
              <a:lnSpc>
                <a:spcPct val="100000"/>
              </a:lnSpc>
              <a:spcBef>
                <a:spcPts val="0"/>
              </a:spcBef>
              <a:spcAft>
                <a:spcPts val="0"/>
              </a:spcAft>
              <a:buClr>
                <a:srgbClr val="000000"/>
              </a:buClr>
              <a:buSzPts val="1700"/>
              <a:buFont typeface="Calibri"/>
              <a:buChar char="-"/>
            </a:pPr>
            <a:r>
              <a:rPr b="0" i="0" lang="en" sz="1700" u="none" cap="none" strike="noStrike">
                <a:solidFill>
                  <a:srgbClr val="000000"/>
                </a:solidFill>
                <a:latin typeface="Calibri"/>
                <a:ea typeface="Calibri"/>
                <a:cs typeface="Calibri"/>
                <a:sym typeface="Calibri"/>
              </a:rPr>
              <a:t>The data should be retained by the system safely. </a:t>
            </a:r>
            <a:endParaRPr b="0" i="0" sz="1700" u="none" cap="none" strike="noStrike">
              <a:solidFill>
                <a:srgbClr val="000000"/>
              </a:solidFill>
              <a:latin typeface="Calibri"/>
              <a:ea typeface="Calibri"/>
              <a:cs typeface="Calibri"/>
              <a:sym typeface="Calibri"/>
            </a:endParaRPr>
          </a:p>
          <a:p>
            <a:pPr indent="-336550" lvl="0" marL="457200" marR="0" rtl="0" algn="l">
              <a:lnSpc>
                <a:spcPct val="100000"/>
              </a:lnSpc>
              <a:spcBef>
                <a:spcPts val="0"/>
              </a:spcBef>
              <a:spcAft>
                <a:spcPts val="0"/>
              </a:spcAft>
              <a:buClr>
                <a:srgbClr val="000000"/>
              </a:buClr>
              <a:buSzPts val="1700"/>
              <a:buFont typeface="Calibri"/>
              <a:buAutoNum type="arabicPeriod"/>
            </a:pPr>
            <a:r>
              <a:rPr b="0" i="0" lang="en" sz="1700" u="none" cap="none" strike="noStrike">
                <a:solidFill>
                  <a:srgbClr val="000000"/>
                </a:solidFill>
                <a:latin typeface="Calibri"/>
                <a:ea typeface="Calibri"/>
                <a:cs typeface="Calibri"/>
                <a:sym typeface="Calibri"/>
              </a:rPr>
              <a:t>Security </a:t>
            </a:r>
            <a:endParaRPr b="0" i="0" sz="1700" u="none" cap="none" strike="noStrike">
              <a:solidFill>
                <a:srgbClr val="000000"/>
              </a:solidFill>
              <a:latin typeface="Calibri"/>
              <a:ea typeface="Calibri"/>
              <a:cs typeface="Calibri"/>
              <a:sym typeface="Calibri"/>
            </a:endParaRPr>
          </a:p>
          <a:p>
            <a:pPr indent="-336550" lvl="0" marL="457200" marR="0" rtl="0" algn="l">
              <a:lnSpc>
                <a:spcPct val="100000"/>
              </a:lnSpc>
              <a:spcBef>
                <a:spcPts val="0"/>
              </a:spcBef>
              <a:spcAft>
                <a:spcPts val="0"/>
              </a:spcAft>
              <a:buClr>
                <a:srgbClr val="000000"/>
              </a:buClr>
              <a:buSzPts val="1700"/>
              <a:buFont typeface="Calibri"/>
              <a:buChar char="-"/>
            </a:pPr>
            <a:r>
              <a:rPr b="0" i="0" lang="en" sz="1700" u="none" cap="none" strike="noStrike">
                <a:solidFill>
                  <a:srgbClr val="000000"/>
                </a:solidFill>
                <a:latin typeface="Calibri"/>
                <a:ea typeface="Calibri"/>
                <a:cs typeface="Calibri"/>
                <a:sym typeface="Calibri"/>
              </a:rPr>
              <a:t>The system should be secure enough for the data &amp; results, &amp; should be operable only by authorized users.</a:t>
            </a:r>
            <a:endParaRPr b="0" i="0" sz="1700" u="none" cap="none" strike="noStrike">
              <a:solidFill>
                <a:srgbClr val="000000"/>
              </a:solidFill>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12"/>
          <p:cNvSpPr/>
          <p:nvPr/>
        </p:nvSpPr>
        <p:spPr>
          <a:xfrm>
            <a:off x="745925" y="2837950"/>
            <a:ext cx="5188200" cy="1791600"/>
          </a:xfrm>
          <a:prstGeom prst="flowChartDelay">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 name="Google Shape;267;p12"/>
          <p:cNvSpPr/>
          <p:nvPr/>
        </p:nvSpPr>
        <p:spPr>
          <a:xfrm>
            <a:off x="745919" y="1152025"/>
            <a:ext cx="5188200" cy="1571700"/>
          </a:xfrm>
          <a:prstGeom prst="flowChartDelay">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 name="Google Shape;268;p12"/>
          <p:cNvSpPr txBox="1"/>
          <p:nvPr>
            <p:ph type="title"/>
          </p:nvPr>
        </p:nvSpPr>
        <p:spPr>
          <a:xfrm>
            <a:off x="819150" y="362925"/>
            <a:ext cx="7505700" cy="5430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u="sng"/>
              <a:t>Requirements</a:t>
            </a:r>
            <a:endParaRPr b="1" u="sng"/>
          </a:p>
        </p:txBody>
      </p:sp>
      <p:pic>
        <p:nvPicPr>
          <p:cNvPr id="269" name="Google Shape;269;p12"/>
          <p:cNvPicPr preferRelativeResize="0"/>
          <p:nvPr/>
        </p:nvPicPr>
        <p:blipFill rotWithShape="1">
          <a:blip r:embed="rId3">
            <a:alphaModFix/>
          </a:blip>
          <a:srcRect b="0" l="0" r="0" t="0"/>
          <a:stretch/>
        </p:blipFill>
        <p:spPr>
          <a:xfrm>
            <a:off x="6475375" y="1114674"/>
            <a:ext cx="2019025" cy="890050"/>
          </a:xfrm>
          <a:prstGeom prst="rect">
            <a:avLst/>
          </a:prstGeom>
          <a:noFill/>
          <a:ln>
            <a:noFill/>
          </a:ln>
        </p:spPr>
      </p:pic>
      <p:pic>
        <p:nvPicPr>
          <p:cNvPr id="270" name="Google Shape;270;p12"/>
          <p:cNvPicPr preferRelativeResize="0"/>
          <p:nvPr/>
        </p:nvPicPr>
        <p:blipFill rotWithShape="1">
          <a:blip r:embed="rId4">
            <a:alphaModFix/>
          </a:blip>
          <a:srcRect b="0" l="0" r="0" t="0"/>
          <a:stretch/>
        </p:blipFill>
        <p:spPr>
          <a:xfrm>
            <a:off x="7012250" y="3262428"/>
            <a:ext cx="1226425" cy="1226447"/>
          </a:xfrm>
          <a:prstGeom prst="rect">
            <a:avLst/>
          </a:prstGeom>
          <a:noFill/>
          <a:ln>
            <a:noFill/>
          </a:ln>
        </p:spPr>
      </p:pic>
      <p:pic>
        <p:nvPicPr>
          <p:cNvPr id="271" name="Google Shape;271;p12"/>
          <p:cNvPicPr preferRelativeResize="0"/>
          <p:nvPr/>
        </p:nvPicPr>
        <p:blipFill rotWithShape="1">
          <a:blip r:embed="rId5">
            <a:alphaModFix/>
          </a:blip>
          <a:srcRect b="0" l="0" r="0" t="0"/>
          <a:stretch/>
        </p:blipFill>
        <p:spPr>
          <a:xfrm>
            <a:off x="7098424" y="2106549"/>
            <a:ext cx="1054050" cy="1054050"/>
          </a:xfrm>
          <a:prstGeom prst="rect">
            <a:avLst/>
          </a:prstGeom>
          <a:noFill/>
          <a:ln>
            <a:noFill/>
          </a:ln>
        </p:spPr>
      </p:pic>
      <p:sp>
        <p:nvSpPr>
          <p:cNvPr id="272" name="Google Shape;272;p12"/>
          <p:cNvSpPr txBox="1"/>
          <p:nvPr/>
        </p:nvSpPr>
        <p:spPr>
          <a:xfrm>
            <a:off x="745925" y="1258375"/>
            <a:ext cx="4180800" cy="1359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 Technical Requirements:</a:t>
            </a:r>
            <a:endParaRPr b="0" i="0" sz="1400" u="none" cap="none" strike="noStrike">
              <a:solidFill>
                <a:srgbClr val="000000"/>
              </a:solidFill>
              <a:latin typeface="Arial"/>
              <a:ea typeface="Arial"/>
              <a:cs typeface="Arial"/>
              <a:sym typeface="Arial"/>
            </a:endParaRPr>
          </a:p>
          <a:p>
            <a:pPr indent="-317500" lvl="0" marL="457200" marR="0" rtl="0" algn="just">
              <a:lnSpc>
                <a:spcPct val="115000"/>
              </a:lnSpc>
              <a:spcBef>
                <a:spcPts val="0"/>
              </a:spcBef>
              <a:spcAft>
                <a:spcPts val="0"/>
              </a:spcAft>
              <a:buClr>
                <a:srgbClr val="000000"/>
              </a:buClr>
              <a:buSzPts val="1400"/>
              <a:buFont typeface="Arial"/>
              <a:buChar char="●"/>
            </a:pPr>
            <a:r>
              <a:rPr b="0" i="0" lang="en" sz="1400" u="none" cap="none" strike="noStrike">
                <a:solidFill>
                  <a:srgbClr val="000000"/>
                </a:solidFill>
                <a:latin typeface="Arial"/>
                <a:ea typeface="Arial"/>
                <a:cs typeface="Arial"/>
                <a:sym typeface="Arial"/>
              </a:rPr>
              <a:t>Google Colab</a:t>
            </a:r>
            <a:endParaRPr b="0" i="0" sz="1400" u="none" cap="none" strike="noStrike">
              <a:solidFill>
                <a:srgbClr val="000000"/>
              </a:solidFill>
              <a:latin typeface="Arial"/>
              <a:ea typeface="Arial"/>
              <a:cs typeface="Arial"/>
              <a:sym typeface="Arial"/>
            </a:endParaRPr>
          </a:p>
          <a:p>
            <a:pPr indent="-317500" lvl="0" marL="457200" marR="0" rtl="0" algn="just">
              <a:lnSpc>
                <a:spcPct val="115000"/>
              </a:lnSpc>
              <a:spcBef>
                <a:spcPts val="0"/>
              </a:spcBef>
              <a:spcAft>
                <a:spcPts val="0"/>
              </a:spcAft>
              <a:buClr>
                <a:srgbClr val="000000"/>
              </a:buClr>
              <a:buSzPts val="1400"/>
              <a:buFont typeface="Arial"/>
              <a:buChar char="●"/>
            </a:pPr>
            <a:r>
              <a:rPr b="0" i="0" lang="en" sz="1400" u="none" cap="none" strike="noStrike">
                <a:solidFill>
                  <a:srgbClr val="000000"/>
                </a:solidFill>
                <a:latin typeface="Arial"/>
                <a:ea typeface="Arial"/>
                <a:cs typeface="Arial"/>
                <a:sym typeface="Arial"/>
              </a:rPr>
              <a:t>BED Tools</a:t>
            </a:r>
            <a:endParaRPr b="0" i="0" sz="1400" u="none" cap="none" strike="noStrike">
              <a:solidFill>
                <a:srgbClr val="000000"/>
              </a:solidFill>
              <a:latin typeface="Arial"/>
              <a:ea typeface="Arial"/>
              <a:cs typeface="Arial"/>
              <a:sym typeface="Arial"/>
            </a:endParaRPr>
          </a:p>
          <a:p>
            <a:pPr indent="-317500" lvl="0" marL="457200" marR="0" rtl="0" algn="just">
              <a:lnSpc>
                <a:spcPct val="115000"/>
              </a:lnSpc>
              <a:spcBef>
                <a:spcPts val="0"/>
              </a:spcBef>
              <a:spcAft>
                <a:spcPts val="0"/>
              </a:spcAft>
              <a:buClr>
                <a:srgbClr val="000000"/>
              </a:buClr>
              <a:buSzPts val="1400"/>
              <a:buFont typeface="Arial"/>
              <a:buChar char="●"/>
            </a:pPr>
            <a:r>
              <a:rPr b="0" i="0" lang="en" sz="1400" u="none" cap="none" strike="noStrike">
                <a:solidFill>
                  <a:srgbClr val="000000"/>
                </a:solidFill>
                <a:latin typeface="Arial"/>
                <a:ea typeface="Arial"/>
                <a:cs typeface="Arial"/>
                <a:sym typeface="Arial"/>
              </a:rPr>
              <a:t>DeepLift - Stanford Lab </a:t>
            </a:r>
            <a:endParaRPr b="0" i="0" sz="1400" u="none" cap="none" strike="noStrike">
              <a:solidFill>
                <a:srgbClr val="000000"/>
              </a:solidFill>
              <a:latin typeface="Arial"/>
              <a:ea typeface="Arial"/>
              <a:cs typeface="Arial"/>
              <a:sym typeface="Arial"/>
            </a:endParaRPr>
          </a:p>
          <a:p>
            <a:pPr indent="-317500" lvl="0" marL="457200" marR="0" rtl="0" algn="just">
              <a:lnSpc>
                <a:spcPct val="115000"/>
              </a:lnSpc>
              <a:spcBef>
                <a:spcPts val="0"/>
              </a:spcBef>
              <a:spcAft>
                <a:spcPts val="0"/>
              </a:spcAft>
              <a:buClr>
                <a:srgbClr val="000000"/>
              </a:buClr>
              <a:buSzPts val="1400"/>
              <a:buFont typeface="Arial"/>
              <a:buChar char="●"/>
            </a:pPr>
            <a:r>
              <a:rPr b="0" i="0" lang="en" sz="1400" u="none" cap="none" strike="noStrike">
                <a:solidFill>
                  <a:srgbClr val="000000"/>
                </a:solidFill>
                <a:latin typeface="Arial"/>
                <a:ea typeface="Arial"/>
                <a:cs typeface="Arial"/>
                <a:sym typeface="Arial"/>
              </a:rPr>
              <a:t>DeepBind - University of Toronto Lab</a:t>
            </a:r>
            <a:endParaRPr b="0" i="0" sz="1400" u="none" cap="none" strike="noStrike">
              <a:solidFill>
                <a:srgbClr val="000000"/>
              </a:solidFill>
              <a:latin typeface="Arial"/>
              <a:ea typeface="Arial"/>
              <a:cs typeface="Arial"/>
              <a:sym typeface="Arial"/>
            </a:endParaRPr>
          </a:p>
        </p:txBody>
      </p:sp>
      <p:sp>
        <p:nvSpPr>
          <p:cNvPr id="273" name="Google Shape;273;p12"/>
          <p:cNvSpPr txBox="1"/>
          <p:nvPr/>
        </p:nvSpPr>
        <p:spPr>
          <a:xfrm>
            <a:off x="745926" y="2969825"/>
            <a:ext cx="4550100" cy="1639200"/>
          </a:xfrm>
          <a:prstGeom prst="rect">
            <a:avLst/>
          </a:prstGeom>
          <a:noFill/>
          <a:ln>
            <a:noFill/>
          </a:ln>
        </p:spPr>
        <p:txBody>
          <a:bodyPr anchorCtr="0" anchor="t" bIns="91425" lIns="91425" spcFirstLastPara="1" rIns="91425" wrap="square" tIns="91425">
            <a:spAutoFit/>
          </a:bodyPr>
          <a:lstStyle/>
          <a:p>
            <a:pPr indent="0" lvl="0" marL="0" marR="0" rtl="0" algn="just">
              <a:lnSpc>
                <a:spcPct val="115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Hardware required:</a:t>
            </a:r>
            <a:endParaRPr b="0" i="0" sz="1400" u="none" cap="none" strike="noStrike">
              <a:solidFill>
                <a:srgbClr val="000000"/>
              </a:solidFill>
              <a:latin typeface="Arial"/>
              <a:ea typeface="Arial"/>
              <a:cs typeface="Arial"/>
              <a:sym typeface="Arial"/>
            </a:endParaRPr>
          </a:p>
          <a:p>
            <a:pPr indent="-317500" lvl="0" marL="457200" marR="0" rtl="0" algn="just">
              <a:lnSpc>
                <a:spcPct val="115000"/>
              </a:lnSpc>
              <a:spcBef>
                <a:spcPts val="0"/>
              </a:spcBef>
              <a:spcAft>
                <a:spcPts val="0"/>
              </a:spcAft>
              <a:buClr>
                <a:srgbClr val="000000"/>
              </a:buClr>
              <a:buSzPts val="1400"/>
              <a:buFont typeface="Arial"/>
              <a:buChar char="●"/>
            </a:pPr>
            <a:r>
              <a:rPr b="0" i="0" lang="en" sz="1400" u="none" cap="none" strike="noStrike">
                <a:solidFill>
                  <a:srgbClr val="000000"/>
                </a:solidFill>
                <a:latin typeface="Arial"/>
                <a:ea typeface="Arial"/>
                <a:cs typeface="Arial"/>
                <a:sym typeface="Arial"/>
              </a:rPr>
              <a:t>GPU access for training models</a:t>
            </a:r>
            <a:endParaRPr b="0" i="0" sz="1400" u="none" cap="none" strike="noStrike">
              <a:solidFill>
                <a:srgbClr val="000000"/>
              </a:solidFill>
              <a:latin typeface="Arial"/>
              <a:ea typeface="Arial"/>
              <a:cs typeface="Arial"/>
              <a:sym typeface="Arial"/>
            </a:endParaRPr>
          </a:p>
          <a:p>
            <a:pPr indent="-317500" lvl="0" marL="457200" marR="0" rtl="0" algn="just">
              <a:lnSpc>
                <a:spcPct val="115000"/>
              </a:lnSpc>
              <a:spcBef>
                <a:spcPts val="0"/>
              </a:spcBef>
              <a:spcAft>
                <a:spcPts val="0"/>
              </a:spcAft>
              <a:buClr>
                <a:srgbClr val="000000"/>
              </a:buClr>
              <a:buSzPts val="1400"/>
              <a:buFont typeface="Arial"/>
              <a:buChar char="●"/>
            </a:pPr>
            <a:r>
              <a:rPr b="0" i="0" lang="en" sz="1400" u="none" cap="none" strike="noStrike">
                <a:solidFill>
                  <a:srgbClr val="000000"/>
                </a:solidFill>
                <a:latin typeface="Arial"/>
                <a:ea typeface="Arial"/>
                <a:cs typeface="Arial"/>
                <a:sym typeface="Arial"/>
              </a:rPr>
              <a:t>Linux Kernel for bioinformatics tools (BED Tools)</a:t>
            </a:r>
            <a:endParaRPr b="0" i="0" sz="1400" u="none" cap="none" strike="noStrike">
              <a:solidFill>
                <a:srgbClr val="000000"/>
              </a:solidFill>
              <a:latin typeface="Arial"/>
              <a:ea typeface="Arial"/>
              <a:cs typeface="Arial"/>
              <a:sym typeface="Arial"/>
            </a:endParaRPr>
          </a:p>
          <a:p>
            <a:pPr indent="-317500" lvl="0" marL="457200" marR="0" rtl="0" algn="just">
              <a:lnSpc>
                <a:spcPct val="115000"/>
              </a:lnSpc>
              <a:spcBef>
                <a:spcPts val="0"/>
              </a:spcBef>
              <a:spcAft>
                <a:spcPts val="0"/>
              </a:spcAft>
              <a:buClr>
                <a:srgbClr val="000000"/>
              </a:buClr>
              <a:buSzPts val="1400"/>
              <a:buFont typeface="Arial"/>
              <a:buChar char="●"/>
            </a:pPr>
            <a:r>
              <a:rPr b="0" i="0" lang="en" sz="1400" u="none" cap="none" strike="noStrike">
                <a:solidFill>
                  <a:srgbClr val="000000"/>
                </a:solidFill>
                <a:latin typeface="Arial"/>
                <a:ea typeface="Arial"/>
                <a:cs typeface="Arial"/>
                <a:sym typeface="Arial"/>
              </a:rPr>
              <a:t>Intel i3 or higher</a:t>
            </a:r>
            <a:endParaRPr b="0" i="0" sz="1400" u="none" cap="none" strike="noStrike">
              <a:solidFill>
                <a:srgbClr val="000000"/>
              </a:solidFill>
              <a:latin typeface="Arial"/>
              <a:ea typeface="Arial"/>
              <a:cs typeface="Arial"/>
              <a:sym typeface="Arial"/>
            </a:endParaRPr>
          </a:p>
          <a:p>
            <a:pPr indent="-317500" lvl="0" marL="457200" marR="0" rtl="0" algn="just">
              <a:lnSpc>
                <a:spcPct val="115000"/>
              </a:lnSpc>
              <a:spcBef>
                <a:spcPts val="0"/>
              </a:spcBef>
              <a:spcAft>
                <a:spcPts val="0"/>
              </a:spcAft>
              <a:buClr>
                <a:srgbClr val="000000"/>
              </a:buClr>
              <a:buSzPts val="1400"/>
              <a:buFont typeface="Arial"/>
              <a:buChar char="●"/>
            </a:pPr>
            <a:r>
              <a:rPr b="0" i="0" lang="en" sz="1400" u="none" cap="none" strike="noStrike">
                <a:solidFill>
                  <a:srgbClr val="000000"/>
                </a:solidFill>
                <a:latin typeface="Arial"/>
                <a:ea typeface="Arial"/>
                <a:cs typeface="Arial"/>
                <a:sym typeface="Arial"/>
              </a:rPr>
              <a:t>4GB RAM</a:t>
            </a:r>
            <a:endParaRPr b="0" i="0" sz="1400" u="none" cap="none" strike="noStrike">
              <a:solidFill>
                <a:srgbClr val="000000"/>
              </a:solidFill>
              <a:latin typeface="Arial"/>
              <a:ea typeface="Arial"/>
              <a:cs typeface="Arial"/>
              <a:sym typeface="Arial"/>
            </a:endParaRPr>
          </a:p>
          <a:p>
            <a:pPr indent="-317500" lvl="0" marL="457200" marR="0" rtl="0" algn="just">
              <a:lnSpc>
                <a:spcPct val="115000"/>
              </a:lnSpc>
              <a:spcBef>
                <a:spcPts val="0"/>
              </a:spcBef>
              <a:spcAft>
                <a:spcPts val="0"/>
              </a:spcAft>
              <a:buClr>
                <a:srgbClr val="000000"/>
              </a:buClr>
              <a:buSzPts val="1400"/>
              <a:buFont typeface="Arial"/>
              <a:buChar char="●"/>
            </a:pPr>
            <a:r>
              <a:rPr b="0" i="0" lang="en" sz="1400" u="none" cap="none" strike="noStrike">
                <a:solidFill>
                  <a:srgbClr val="000000"/>
                </a:solidFill>
                <a:latin typeface="Arial"/>
                <a:ea typeface="Arial"/>
                <a:cs typeface="Arial"/>
                <a:sym typeface="Arial"/>
              </a:rPr>
              <a:t>1 Gb hard free drive space</a:t>
            </a:r>
            <a:endParaRPr b="0" i="0" sz="1400" u="none" cap="none" strike="noStrike">
              <a:solidFill>
                <a:srgbClr val="000000"/>
              </a:solidFill>
              <a:latin typeface="Calibri"/>
              <a:ea typeface="Calibri"/>
              <a:cs typeface="Calibri"/>
              <a:sym typeface="Calibri"/>
            </a:endParaRPr>
          </a:p>
        </p:txBody>
      </p:sp>
      <p:pic>
        <p:nvPicPr>
          <p:cNvPr id="274" name="Google Shape;274;p12"/>
          <p:cNvPicPr preferRelativeResize="0"/>
          <p:nvPr/>
        </p:nvPicPr>
        <p:blipFill rotWithShape="1">
          <a:blip r:embed="rId6">
            <a:alphaModFix/>
          </a:blip>
          <a:srcRect b="0" l="0" r="0" t="0"/>
          <a:stretch/>
        </p:blipFill>
        <p:spPr>
          <a:xfrm>
            <a:off x="8175656" y="255986"/>
            <a:ext cx="701645" cy="7568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268"/>
                                        </p:tgtEl>
                                        <p:attrNameLst>
                                          <p:attrName>style.visibility</p:attrName>
                                        </p:attrNameLst>
                                      </p:cBhvr>
                                      <p:to>
                                        <p:strVal val="visible"/>
                                      </p:to>
                                    </p:set>
                                    <p:anim calcmode="lin" valueType="num">
                                      <p:cBhvr additive="base">
                                        <p:cTn dur="1000"/>
                                        <p:tgtEl>
                                          <p:spTgt spid="268"/>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7"/>
                                        </p:tgtEl>
                                        <p:attrNameLst>
                                          <p:attrName>style.visibility</p:attrName>
                                        </p:attrNameLst>
                                      </p:cBhvr>
                                      <p:to>
                                        <p:strVal val="visible"/>
                                      </p:to>
                                    </p:set>
                                    <p:animEffect filter="fade" transition="in">
                                      <p:cBhvr>
                                        <p:cTn dur="1000"/>
                                        <p:tgtEl>
                                          <p:spTgt spid="267"/>
                                        </p:tgtEl>
                                      </p:cBhvr>
                                    </p:animEffect>
                                  </p:childTnLst>
                                </p:cTn>
                              </p:par>
                              <p:par>
                                <p:cTn fill="hold" nodeType="withEffect" presetClass="entr" presetID="10" presetSubtype="0">
                                  <p:stCondLst>
                                    <p:cond delay="0"/>
                                  </p:stCondLst>
                                  <p:childTnLst>
                                    <p:set>
                                      <p:cBhvr>
                                        <p:cTn dur="1" fill="hold">
                                          <p:stCondLst>
                                            <p:cond delay="0"/>
                                          </p:stCondLst>
                                        </p:cTn>
                                        <p:tgtEl>
                                          <p:spTgt spid="272"/>
                                        </p:tgtEl>
                                        <p:attrNameLst>
                                          <p:attrName>style.visibility</p:attrName>
                                        </p:attrNameLst>
                                      </p:cBhvr>
                                      <p:to>
                                        <p:strVal val="visible"/>
                                      </p:to>
                                    </p:set>
                                    <p:animEffect filter="fade" transition="in">
                                      <p:cBhvr>
                                        <p:cTn dur="1000"/>
                                        <p:tgtEl>
                                          <p:spTgt spid="27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6"/>
                                        </p:tgtEl>
                                        <p:attrNameLst>
                                          <p:attrName>style.visibility</p:attrName>
                                        </p:attrNameLst>
                                      </p:cBhvr>
                                      <p:to>
                                        <p:strVal val="visible"/>
                                      </p:to>
                                    </p:set>
                                    <p:animEffect filter="fade" transition="in">
                                      <p:cBhvr>
                                        <p:cTn dur="1000"/>
                                        <p:tgtEl>
                                          <p:spTgt spid="266"/>
                                        </p:tgtEl>
                                      </p:cBhvr>
                                    </p:animEffect>
                                  </p:childTnLst>
                                </p:cTn>
                              </p:par>
                              <p:par>
                                <p:cTn fill="hold" nodeType="withEffect" presetClass="entr" presetID="10" presetSubtype="0">
                                  <p:stCondLst>
                                    <p:cond delay="0"/>
                                  </p:stCondLst>
                                  <p:childTnLst>
                                    <p:set>
                                      <p:cBhvr>
                                        <p:cTn dur="1" fill="hold">
                                          <p:stCondLst>
                                            <p:cond delay="0"/>
                                          </p:stCondLst>
                                        </p:cTn>
                                        <p:tgtEl>
                                          <p:spTgt spid="273"/>
                                        </p:tgtEl>
                                        <p:attrNameLst>
                                          <p:attrName>style.visibility</p:attrName>
                                        </p:attrNameLst>
                                      </p:cBhvr>
                                      <p:to>
                                        <p:strVal val="visible"/>
                                      </p:to>
                                    </p:set>
                                    <p:animEffect filter="fade" transition="in">
                                      <p:cBhvr>
                                        <p:cTn dur="1000"/>
                                        <p:tgtEl>
                                          <p:spTgt spid="27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13"/>
          <p:cNvSpPr txBox="1"/>
          <p:nvPr>
            <p:ph type="title"/>
          </p:nvPr>
        </p:nvSpPr>
        <p:spPr>
          <a:xfrm>
            <a:off x="819150" y="362925"/>
            <a:ext cx="7505700" cy="5430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u="sng"/>
              <a:t>System Requirements</a:t>
            </a:r>
            <a:endParaRPr b="1" u="sng"/>
          </a:p>
          <a:p>
            <a:pPr indent="0" lvl="0" marL="0" rtl="0" algn="l">
              <a:lnSpc>
                <a:spcPct val="100000"/>
              </a:lnSpc>
              <a:spcBef>
                <a:spcPts val="0"/>
              </a:spcBef>
              <a:spcAft>
                <a:spcPts val="0"/>
              </a:spcAft>
              <a:buSzPct val="111111"/>
              <a:buNone/>
            </a:pPr>
            <a:r>
              <a:t/>
            </a:r>
            <a:endParaRPr b="1" u="sng"/>
          </a:p>
        </p:txBody>
      </p:sp>
      <p:pic>
        <p:nvPicPr>
          <p:cNvPr id="280" name="Google Shape;280;p13"/>
          <p:cNvPicPr preferRelativeResize="0"/>
          <p:nvPr/>
        </p:nvPicPr>
        <p:blipFill rotWithShape="1">
          <a:blip r:embed="rId3">
            <a:alphaModFix/>
          </a:blip>
          <a:srcRect b="0" l="0" r="0" t="0"/>
          <a:stretch/>
        </p:blipFill>
        <p:spPr>
          <a:xfrm>
            <a:off x="8175656" y="255986"/>
            <a:ext cx="701645" cy="756875"/>
          </a:xfrm>
          <a:prstGeom prst="rect">
            <a:avLst/>
          </a:prstGeom>
          <a:noFill/>
          <a:ln>
            <a:noFill/>
          </a:ln>
        </p:spPr>
      </p:pic>
      <p:sp>
        <p:nvSpPr>
          <p:cNvPr id="281" name="Google Shape;281;p13"/>
          <p:cNvSpPr/>
          <p:nvPr/>
        </p:nvSpPr>
        <p:spPr>
          <a:xfrm>
            <a:off x="819150" y="1392550"/>
            <a:ext cx="4108800" cy="2945100"/>
          </a:xfrm>
          <a:prstGeom prst="roundRect">
            <a:avLst>
              <a:gd fmla="val 16667" name="adj"/>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 name="Google Shape;282;p13"/>
          <p:cNvSpPr txBox="1"/>
          <p:nvPr/>
        </p:nvSpPr>
        <p:spPr>
          <a:xfrm>
            <a:off x="819150" y="1923325"/>
            <a:ext cx="4108800" cy="2077800"/>
          </a:xfrm>
          <a:prstGeom prst="rect">
            <a:avLst/>
          </a:prstGeom>
          <a:noFill/>
          <a:ln>
            <a:noFill/>
          </a:ln>
        </p:spPr>
        <p:txBody>
          <a:bodyPr anchorCtr="0" anchor="t" bIns="91425" lIns="91425" spcFirstLastPara="1" rIns="91425" wrap="square" tIns="91425">
            <a:spAutoFit/>
          </a:bodyPr>
          <a:lstStyle/>
          <a:p>
            <a:pPr indent="-355600" lvl="0" marL="457200" marR="0" rtl="0" algn="l">
              <a:lnSpc>
                <a:spcPct val="100000"/>
              </a:lnSpc>
              <a:spcBef>
                <a:spcPts val="0"/>
              </a:spcBef>
              <a:spcAft>
                <a:spcPts val="0"/>
              </a:spcAft>
              <a:buClr>
                <a:srgbClr val="000000"/>
              </a:buClr>
              <a:buSzPts val="2000"/>
              <a:buFont typeface="Arial"/>
              <a:buChar char="●"/>
            </a:pPr>
            <a:r>
              <a:rPr b="0" i="0" lang="en" sz="2000" u="none" cap="none" strike="noStrike">
                <a:solidFill>
                  <a:srgbClr val="000000"/>
                </a:solidFill>
                <a:latin typeface="Arial"/>
                <a:ea typeface="Arial"/>
                <a:cs typeface="Arial"/>
                <a:sym typeface="Arial"/>
              </a:rPr>
              <a:t>Linux ( Terminal ) </a:t>
            </a:r>
            <a:endParaRPr b="0" i="0" sz="2000" u="none" cap="none" strike="noStrike">
              <a:solidFill>
                <a:srgbClr val="000000"/>
              </a:solidFill>
              <a:latin typeface="Arial"/>
              <a:ea typeface="Arial"/>
              <a:cs typeface="Arial"/>
              <a:sym typeface="Arial"/>
            </a:endParaRPr>
          </a:p>
          <a:p>
            <a:pPr indent="-355600" lvl="0" marL="457200" marR="0" rtl="0" algn="l">
              <a:lnSpc>
                <a:spcPct val="100000"/>
              </a:lnSpc>
              <a:spcBef>
                <a:spcPts val="0"/>
              </a:spcBef>
              <a:spcAft>
                <a:spcPts val="0"/>
              </a:spcAft>
              <a:buClr>
                <a:srgbClr val="000000"/>
              </a:buClr>
              <a:buSzPts val="2000"/>
              <a:buFont typeface="Arial"/>
              <a:buChar char="●"/>
            </a:pPr>
            <a:r>
              <a:rPr b="0" i="0" lang="en" sz="2000" u="none" cap="none" strike="noStrike">
                <a:solidFill>
                  <a:srgbClr val="000000"/>
                </a:solidFill>
                <a:latin typeface="Arial"/>
                <a:ea typeface="Arial"/>
                <a:cs typeface="Arial"/>
                <a:sym typeface="Arial"/>
              </a:rPr>
              <a:t>Python 3.7+</a:t>
            </a:r>
            <a:endParaRPr b="0" i="0" sz="2000" u="none" cap="none" strike="noStrike">
              <a:solidFill>
                <a:srgbClr val="000000"/>
              </a:solidFill>
              <a:latin typeface="Arial"/>
              <a:ea typeface="Arial"/>
              <a:cs typeface="Arial"/>
              <a:sym typeface="Arial"/>
            </a:endParaRPr>
          </a:p>
          <a:p>
            <a:pPr indent="-355600" lvl="0" marL="457200" marR="0" rtl="0" algn="l">
              <a:lnSpc>
                <a:spcPct val="100000"/>
              </a:lnSpc>
              <a:spcBef>
                <a:spcPts val="0"/>
              </a:spcBef>
              <a:spcAft>
                <a:spcPts val="0"/>
              </a:spcAft>
              <a:buClr>
                <a:srgbClr val="000000"/>
              </a:buClr>
              <a:buSzPts val="2000"/>
              <a:buFont typeface="Arial"/>
              <a:buChar char="●"/>
            </a:pPr>
            <a:r>
              <a:rPr b="0" i="0" lang="en" sz="2000" u="none" cap="none" strike="noStrike">
                <a:solidFill>
                  <a:srgbClr val="000000"/>
                </a:solidFill>
                <a:latin typeface="Arial"/>
                <a:ea typeface="Arial"/>
                <a:cs typeface="Arial"/>
                <a:sym typeface="Arial"/>
              </a:rPr>
              <a:t>Google Colab</a:t>
            </a:r>
            <a:endParaRPr b="0" i="0" sz="2000" u="none" cap="none" strike="noStrike">
              <a:solidFill>
                <a:srgbClr val="000000"/>
              </a:solidFill>
              <a:latin typeface="Arial"/>
              <a:ea typeface="Arial"/>
              <a:cs typeface="Arial"/>
              <a:sym typeface="Arial"/>
            </a:endParaRPr>
          </a:p>
          <a:p>
            <a:pPr indent="-355600" lvl="0" marL="457200" marR="0" rtl="0" algn="l">
              <a:lnSpc>
                <a:spcPct val="100000"/>
              </a:lnSpc>
              <a:spcBef>
                <a:spcPts val="0"/>
              </a:spcBef>
              <a:spcAft>
                <a:spcPts val="0"/>
              </a:spcAft>
              <a:buClr>
                <a:srgbClr val="000000"/>
              </a:buClr>
              <a:buSzPts val="2000"/>
              <a:buFont typeface="Arial"/>
              <a:buChar char="●"/>
            </a:pPr>
            <a:r>
              <a:rPr b="0" i="0" lang="en" sz="2000" u="none" cap="none" strike="noStrike">
                <a:solidFill>
                  <a:srgbClr val="000000"/>
                </a:solidFill>
                <a:latin typeface="Arial"/>
                <a:ea typeface="Arial"/>
                <a:cs typeface="Arial"/>
                <a:sym typeface="Arial"/>
              </a:rPr>
              <a:t>Bed Tools (2bit2fa)</a:t>
            </a:r>
            <a:endParaRPr b="0" i="0" sz="2000" u="none" cap="none" strike="noStrike">
              <a:solidFill>
                <a:srgbClr val="000000"/>
              </a:solidFill>
              <a:latin typeface="Arial"/>
              <a:ea typeface="Arial"/>
              <a:cs typeface="Arial"/>
              <a:sym typeface="Arial"/>
            </a:endParaRPr>
          </a:p>
          <a:p>
            <a:pPr indent="-355600" lvl="0" marL="457200" marR="0" rtl="0" algn="just">
              <a:lnSpc>
                <a:spcPct val="115000"/>
              </a:lnSpc>
              <a:spcBef>
                <a:spcPts val="0"/>
              </a:spcBef>
              <a:spcAft>
                <a:spcPts val="0"/>
              </a:spcAft>
              <a:buClr>
                <a:srgbClr val="000000"/>
              </a:buClr>
              <a:buSzPts val="2000"/>
              <a:buFont typeface="Arial"/>
              <a:buChar char="●"/>
            </a:pPr>
            <a:r>
              <a:rPr b="0" i="0" lang="en" sz="2000" u="none" cap="none" strike="noStrike">
                <a:solidFill>
                  <a:srgbClr val="000000"/>
                </a:solidFill>
                <a:latin typeface="Arial"/>
                <a:ea typeface="Arial"/>
                <a:cs typeface="Arial"/>
                <a:sym typeface="Arial"/>
              </a:rPr>
              <a:t>DeepLift</a:t>
            </a:r>
            <a:endParaRPr b="0" i="0" sz="2000" u="none" cap="none" strike="noStrike">
              <a:solidFill>
                <a:srgbClr val="000000"/>
              </a:solidFill>
              <a:latin typeface="Arial"/>
              <a:ea typeface="Arial"/>
              <a:cs typeface="Arial"/>
              <a:sym typeface="Arial"/>
            </a:endParaRPr>
          </a:p>
          <a:p>
            <a:pPr indent="-355600" lvl="0" marL="457200" marR="0" rtl="0" algn="just">
              <a:lnSpc>
                <a:spcPct val="115000"/>
              </a:lnSpc>
              <a:spcBef>
                <a:spcPts val="0"/>
              </a:spcBef>
              <a:spcAft>
                <a:spcPts val="0"/>
              </a:spcAft>
              <a:buClr>
                <a:srgbClr val="000000"/>
              </a:buClr>
              <a:buSzPts val="2000"/>
              <a:buFont typeface="Arial"/>
              <a:buChar char="●"/>
            </a:pPr>
            <a:r>
              <a:rPr b="0" i="0" lang="en" sz="2000" u="none" cap="none" strike="noStrike">
                <a:solidFill>
                  <a:srgbClr val="000000"/>
                </a:solidFill>
                <a:latin typeface="Arial"/>
                <a:ea typeface="Arial"/>
                <a:cs typeface="Arial"/>
                <a:sym typeface="Arial"/>
              </a:rPr>
              <a:t>DeepBind etc.</a:t>
            </a:r>
            <a:endParaRPr b="0" i="0" sz="2000" u="none" cap="none" strike="noStrike">
              <a:solidFill>
                <a:srgbClr val="000000"/>
              </a:solidFill>
              <a:latin typeface="Arial"/>
              <a:ea typeface="Arial"/>
              <a:cs typeface="Arial"/>
              <a:sym typeface="Arial"/>
            </a:endParaRPr>
          </a:p>
        </p:txBody>
      </p:sp>
      <p:pic>
        <p:nvPicPr>
          <p:cNvPr id="283" name="Google Shape;283;p13"/>
          <p:cNvPicPr preferRelativeResize="0"/>
          <p:nvPr/>
        </p:nvPicPr>
        <p:blipFill rotWithShape="1">
          <a:blip r:embed="rId4">
            <a:alphaModFix/>
          </a:blip>
          <a:srcRect b="0" l="0" r="0" t="0"/>
          <a:stretch/>
        </p:blipFill>
        <p:spPr>
          <a:xfrm>
            <a:off x="5750525" y="2444599"/>
            <a:ext cx="2574324" cy="1035250"/>
          </a:xfrm>
          <a:prstGeom prst="rect">
            <a:avLst/>
          </a:prstGeom>
          <a:noFill/>
          <a:ln>
            <a:noFill/>
          </a:ln>
        </p:spPr>
      </p:pic>
      <p:pic>
        <p:nvPicPr>
          <p:cNvPr id="284" name="Google Shape;284;p13"/>
          <p:cNvPicPr preferRelativeResize="0"/>
          <p:nvPr/>
        </p:nvPicPr>
        <p:blipFill rotWithShape="1">
          <a:blip r:embed="rId5">
            <a:alphaModFix/>
          </a:blip>
          <a:srcRect b="0" l="0" r="0" t="0"/>
          <a:stretch/>
        </p:blipFill>
        <p:spPr>
          <a:xfrm>
            <a:off x="5750525" y="1202702"/>
            <a:ext cx="2574326" cy="1052041"/>
          </a:xfrm>
          <a:prstGeom prst="rect">
            <a:avLst/>
          </a:prstGeom>
          <a:noFill/>
          <a:ln>
            <a:noFill/>
          </a:ln>
        </p:spPr>
      </p:pic>
      <p:pic>
        <p:nvPicPr>
          <p:cNvPr id="285" name="Google Shape;285;p13"/>
          <p:cNvPicPr preferRelativeResize="0"/>
          <p:nvPr/>
        </p:nvPicPr>
        <p:blipFill rotWithShape="1">
          <a:blip r:embed="rId6">
            <a:alphaModFix/>
          </a:blip>
          <a:srcRect b="0" l="0" r="0" t="0"/>
          <a:stretch/>
        </p:blipFill>
        <p:spPr>
          <a:xfrm>
            <a:off x="5750523" y="3785300"/>
            <a:ext cx="2574325" cy="864764"/>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14"/>
          <p:cNvSpPr txBox="1"/>
          <p:nvPr>
            <p:ph type="title"/>
          </p:nvPr>
        </p:nvSpPr>
        <p:spPr>
          <a:xfrm>
            <a:off x="1888684" y="1746100"/>
            <a:ext cx="5377500" cy="1646100"/>
          </a:xfrm>
          <a:prstGeom prst="rect">
            <a:avLst/>
          </a:prstGeom>
          <a:noFill/>
          <a:ln>
            <a:noFill/>
          </a:ln>
        </p:spPr>
        <p:txBody>
          <a:bodyPr anchorCtr="0" anchor="ctr" bIns="91425" lIns="91425" spcFirstLastPara="1" rIns="91425" wrap="square" tIns="91425">
            <a:normAutofit/>
          </a:bodyPr>
          <a:lstStyle/>
          <a:p>
            <a:pPr indent="0" lvl="0" marL="0" rtl="0" algn="ctr">
              <a:lnSpc>
                <a:spcPct val="100000"/>
              </a:lnSpc>
              <a:spcBef>
                <a:spcPts val="0"/>
              </a:spcBef>
              <a:spcAft>
                <a:spcPts val="0"/>
              </a:spcAft>
              <a:buSzPts val="3200"/>
              <a:buNone/>
            </a:pPr>
            <a:r>
              <a:rPr b="1" lang="en" u="sng"/>
              <a:t>USE CASE DIAGRAMS</a:t>
            </a:r>
            <a:endParaRPr b="1" u="sng"/>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15"/>
          <p:cNvSpPr txBox="1"/>
          <p:nvPr>
            <p:ph type="title"/>
          </p:nvPr>
        </p:nvSpPr>
        <p:spPr>
          <a:xfrm>
            <a:off x="510925" y="362925"/>
            <a:ext cx="7813800" cy="5430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u="sng"/>
              <a:t>Fasta file generation - use case 1 </a:t>
            </a:r>
            <a:endParaRPr b="1" u="sng"/>
          </a:p>
        </p:txBody>
      </p:sp>
      <p:graphicFrame>
        <p:nvGraphicFramePr>
          <p:cNvPr id="296" name="Google Shape;296;p15"/>
          <p:cNvGraphicFramePr/>
          <p:nvPr/>
        </p:nvGraphicFramePr>
        <p:xfrm>
          <a:off x="469350" y="1148250"/>
          <a:ext cx="3000000" cy="3000000"/>
        </p:xfrm>
        <a:graphic>
          <a:graphicData uri="http://schemas.openxmlformats.org/drawingml/2006/table">
            <a:tbl>
              <a:tblPr>
                <a:noFill/>
                <a:tableStyleId>{8FE747B8-08F9-40AA-91DB-541C6FBD0C79}</a:tableStyleId>
              </a:tblPr>
              <a:tblGrid>
                <a:gridCol w="1330925"/>
                <a:gridCol w="3637575"/>
              </a:tblGrid>
              <a:tr h="396200">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Name</a:t>
                      </a:r>
                      <a:endParaRPr sz="1400" u="none" cap="none" strike="noStrike"/>
                    </a:p>
                  </a:txBody>
                  <a:tcPr marT="91425" marB="91425" marR="91425" marL="91425">
                    <a:solidFill>
                      <a:srgbClr val="FCE5CD"/>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Generate Fasta File</a:t>
                      </a:r>
                      <a:endParaRPr sz="1400" u="none" cap="none" strike="noStrike"/>
                    </a:p>
                  </a:txBody>
                  <a:tcPr marT="91425" marB="91425" marR="91425" marL="91425"/>
                </a:tc>
              </a:tr>
              <a:tr h="609575">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Description</a:t>
                      </a:r>
                      <a:endParaRPr sz="1400" u="none" cap="none" strike="noStrike"/>
                    </a:p>
                  </a:txBody>
                  <a:tcPr marT="91425" marB="91425" marR="91425" marL="91425">
                    <a:solidFill>
                      <a:srgbClr val="FCE5CD"/>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A Fasta file is generated from the HiC Data</a:t>
                      </a:r>
                      <a:endParaRPr sz="1400" u="none" cap="none" strike="noStrike"/>
                    </a:p>
                    <a:p>
                      <a:pPr indent="0" lvl="0" marL="0" marR="0" rtl="0" algn="l">
                        <a:lnSpc>
                          <a:spcPct val="100000"/>
                        </a:lnSpc>
                        <a:spcBef>
                          <a:spcPts val="0"/>
                        </a:spcBef>
                        <a:spcAft>
                          <a:spcPts val="0"/>
                        </a:spcAft>
                        <a:buClr>
                          <a:srgbClr val="000000"/>
                        </a:buClr>
                        <a:buSzPts val="1400"/>
                        <a:buFont typeface="Arial"/>
                        <a:buNone/>
                      </a:pPr>
                      <a:r>
                        <a:rPr lang="en" sz="1400" u="none" cap="none" strike="noStrike"/>
                        <a:t>From NCBI</a:t>
                      </a:r>
                      <a:endParaRPr sz="1400" u="none" cap="none" strike="noStrike"/>
                    </a:p>
                  </a:txBody>
                  <a:tcPr marT="91425" marB="91425" marR="91425" marL="91425"/>
                </a:tc>
              </a:tr>
              <a:tr h="396200">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Pre condition</a:t>
                      </a:r>
                      <a:endParaRPr sz="1400" u="none" cap="none" strike="noStrike"/>
                    </a:p>
                  </a:txBody>
                  <a:tcPr marT="91425" marB="91425" marR="91425" marL="91425">
                    <a:solidFill>
                      <a:srgbClr val="FCE5CD"/>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The dataset should not be empty</a:t>
                      </a:r>
                      <a:endParaRPr sz="1400" u="none" cap="none" strike="noStrike"/>
                    </a:p>
                  </a:txBody>
                  <a:tcPr marT="91425" marB="91425" marR="91425" marL="91425"/>
                </a:tc>
              </a:tr>
              <a:tr h="1463000">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Sequence</a:t>
                      </a:r>
                      <a:endParaRPr sz="1400" u="none" cap="none" strike="noStrike"/>
                    </a:p>
                  </a:txBody>
                  <a:tcPr marT="91425" marB="91425" marR="91425" marL="91425">
                    <a:solidFill>
                      <a:srgbClr val="FCE5CD"/>
                    </a:solidFill>
                  </a:tcPr>
                </a:tc>
                <a:tc>
                  <a:txBody>
                    <a:bodyPr/>
                    <a:lstStyle/>
                    <a:p>
                      <a:pPr indent="-317500" lvl="0" marL="457200" marR="0" rtl="0" algn="l">
                        <a:lnSpc>
                          <a:spcPct val="100000"/>
                        </a:lnSpc>
                        <a:spcBef>
                          <a:spcPts val="0"/>
                        </a:spcBef>
                        <a:spcAft>
                          <a:spcPts val="0"/>
                        </a:spcAft>
                        <a:buClr>
                          <a:srgbClr val="000000"/>
                        </a:buClr>
                        <a:buSzPts val="1400"/>
                        <a:buFont typeface="Arial"/>
                        <a:buChar char="●"/>
                      </a:pPr>
                      <a:r>
                        <a:rPr lang="en" sz="1400" u="none" cap="none" strike="noStrike"/>
                        <a:t>User upload HiC data from NCBI</a:t>
                      </a:r>
                      <a:endParaRPr sz="1400" u="none" cap="none" strike="noStrike"/>
                    </a:p>
                    <a:p>
                      <a:pPr indent="-317500" lvl="0" marL="457200" marR="0" rtl="0" algn="l">
                        <a:lnSpc>
                          <a:spcPct val="100000"/>
                        </a:lnSpc>
                        <a:spcBef>
                          <a:spcPts val="0"/>
                        </a:spcBef>
                        <a:spcAft>
                          <a:spcPts val="0"/>
                        </a:spcAft>
                        <a:buClr>
                          <a:srgbClr val="000000"/>
                        </a:buClr>
                        <a:buSzPts val="1400"/>
                        <a:buFont typeface="Arial"/>
                        <a:buChar char="●"/>
                      </a:pPr>
                      <a:r>
                        <a:rPr lang="en" sz="1400" u="none" cap="none" strike="noStrike"/>
                        <a:t>System fetching the coordinates</a:t>
                      </a:r>
                      <a:endParaRPr sz="1400" u="none" cap="none" strike="noStrike"/>
                    </a:p>
                    <a:p>
                      <a:pPr indent="-317500" lvl="0" marL="457200" marR="0" rtl="0" algn="l">
                        <a:lnSpc>
                          <a:spcPct val="100000"/>
                        </a:lnSpc>
                        <a:spcBef>
                          <a:spcPts val="0"/>
                        </a:spcBef>
                        <a:spcAft>
                          <a:spcPts val="0"/>
                        </a:spcAft>
                        <a:buClr>
                          <a:srgbClr val="000000"/>
                        </a:buClr>
                        <a:buSzPts val="1400"/>
                        <a:buFont typeface="Arial"/>
                        <a:buChar char="●"/>
                      </a:pPr>
                      <a:r>
                        <a:rPr lang="en" sz="1400" u="none" cap="none" strike="noStrike"/>
                        <a:t>The data is pre processed into a Fasta File Format</a:t>
                      </a:r>
                      <a:endParaRPr sz="1400" u="none" cap="none" strike="noStrike"/>
                    </a:p>
                    <a:p>
                      <a:pPr indent="-317500" lvl="0" marL="457200" marR="0" rtl="0" algn="l">
                        <a:lnSpc>
                          <a:spcPct val="100000"/>
                        </a:lnSpc>
                        <a:spcBef>
                          <a:spcPts val="0"/>
                        </a:spcBef>
                        <a:spcAft>
                          <a:spcPts val="0"/>
                        </a:spcAft>
                        <a:buClr>
                          <a:srgbClr val="000000"/>
                        </a:buClr>
                        <a:buSzPts val="1400"/>
                        <a:buFont typeface="Arial"/>
                        <a:buChar char="●"/>
                      </a:pPr>
                      <a:r>
                        <a:rPr lang="en" sz="1400" u="none" cap="none" strike="noStrike"/>
                        <a:t>The resulting  file is displayed on the screen</a:t>
                      </a:r>
                      <a:endParaRPr sz="1400" u="none" cap="none" strike="noStrike"/>
                    </a:p>
                  </a:txBody>
                  <a:tcPr marT="91425" marB="91425" marR="91425" marL="91425"/>
                </a:tc>
              </a:tr>
              <a:tr h="726875">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Post Condition</a:t>
                      </a:r>
                      <a:endParaRPr sz="1400" u="none" cap="none" strike="noStrike"/>
                    </a:p>
                  </a:txBody>
                  <a:tcPr marT="91425" marB="91425" marR="91425" marL="91425">
                    <a:solidFill>
                      <a:srgbClr val="FCE5CD"/>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The user can see the Fasta File that is  to the classified.</a:t>
                      </a:r>
                      <a:endParaRPr sz="1400" u="none" cap="none" strike="noStrike"/>
                    </a:p>
                  </a:txBody>
                  <a:tcPr marT="91425" marB="91425" marR="91425" marL="91425"/>
                </a:tc>
              </a:tr>
            </a:tbl>
          </a:graphicData>
        </a:graphic>
      </p:graphicFrame>
      <p:pic>
        <p:nvPicPr>
          <p:cNvPr id="297" name="Google Shape;297;p15"/>
          <p:cNvPicPr preferRelativeResize="0"/>
          <p:nvPr/>
        </p:nvPicPr>
        <p:blipFill rotWithShape="1">
          <a:blip r:embed="rId3">
            <a:alphaModFix/>
          </a:blip>
          <a:srcRect b="0" l="0" r="0" t="0"/>
          <a:stretch/>
        </p:blipFill>
        <p:spPr>
          <a:xfrm>
            <a:off x="5596200" y="1385975"/>
            <a:ext cx="3195400" cy="27551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16"/>
          <p:cNvSpPr txBox="1"/>
          <p:nvPr>
            <p:ph type="title"/>
          </p:nvPr>
        </p:nvSpPr>
        <p:spPr>
          <a:xfrm>
            <a:off x="510925" y="362925"/>
            <a:ext cx="7813800" cy="5430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u="sng"/>
              <a:t>Data Visualisation - use case 2 </a:t>
            </a:r>
            <a:endParaRPr b="1" u="sng"/>
          </a:p>
        </p:txBody>
      </p:sp>
      <p:graphicFrame>
        <p:nvGraphicFramePr>
          <p:cNvPr id="303" name="Google Shape;303;p16"/>
          <p:cNvGraphicFramePr/>
          <p:nvPr/>
        </p:nvGraphicFramePr>
        <p:xfrm>
          <a:off x="383250" y="986100"/>
          <a:ext cx="3000000" cy="3000000"/>
        </p:xfrm>
        <a:graphic>
          <a:graphicData uri="http://schemas.openxmlformats.org/drawingml/2006/table">
            <a:tbl>
              <a:tblPr>
                <a:noFill/>
                <a:tableStyleId>{8FE747B8-08F9-40AA-91DB-541C6FBD0C79}</a:tableStyleId>
              </a:tblPr>
              <a:tblGrid>
                <a:gridCol w="1402675"/>
                <a:gridCol w="3833700"/>
              </a:tblGrid>
              <a:tr h="375325">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Name</a:t>
                      </a:r>
                      <a:endParaRPr sz="1400" u="none" cap="none" strike="noStrike"/>
                    </a:p>
                  </a:txBody>
                  <a:tcPr marT="91425" marB="91425" marR="91425" marL="91425">
                    <a:solidFill>
                      <a:srgbClr val="FCE5CD"/>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Generate Data Visualization</a:t>
                      </a:r>
                      <a:endParaRPr sz="1400" u="none" cap="none" strike="noStrike"/>
                    </a:p>
                  </a:txBody>
                  <a:tcPr marT="91425" marB="91425" marR="91425" marL="91425"/>
                </a:tc>
              </a:tr>
              <a:tr h="577450">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Description</a:t>
                      </a:r>
                      <a:endParaRPr sz="1400" u="none" cap="none" strike="noStrike"/>
                    </a:p>
                  </a:txBody>
                  <a:tcPr marT="91425" marB="91425" marR="91425" marL="91425">
                    <a:solidFill>
                      <a:srgbClr val="FCE5CD"/>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Data visualizations are generated from the classifier output</a:t>
                      </a:r>
                      <a:endParaRPr sz="1400" u="none" cap="none" strike="noStrike"/>
                    </a:p>
                  </a:txBody>
                  <a:tcPr marT="91425" marB="91425" marR="91425" marL="91425"/>
                </a:tc>
              </a:tr>
              <a:tr h="375325">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Pre condition</a:t>
                      </a:r>
                      <a:endParaRPr sz="1400" u="none" cap="none" strike="noStrike"/>
                    </a:p>
                  </a:txBody>
                  <a:tcPr marT="91425" marB="91425" marR="91425" marL="91425">
                    <a:solidFill>
                      <a:srgbClr val="FCE5CD"/>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The outputs should not be empty</a:t>
                      </a:r>
                      <a:endParaRPr sz="1400" u="none" cap="none" strike="noStrike"/>
                    </a:p>
                  </a:txBody>
                  <a:tcPr marT="91425" marB="91425" marR="91425" marL="91425"/>
                </a:tc>
              </a:tr>
              <a:tr h="1588050">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Sequence</a:t>
                      </a:r>
                      <a:endParaRPr sz="1400" u="none" cap="none" strike="noStrike"/>
                    </a:p>
                  </a:txBody>
                  <a:tcPr marT="91425" marB="91425" marR="91425" marL="91425">
                    <a:solidFill>
                      <a:srgbClr val="FCE5CD"/>
                    </a:solidFill>
                  </a:tcPr>
                </a:tc>
                <a:tc>
                  <a:txBody>
                    <a:bodyPr/>
                    <a:lstStyle/>
                    <a:p>
                      <a:pPr indent="-317500" lvl="0" marL="457200" marR="0" rtl="0" algn="l">
                        <a:lnSpc>
                          <a:spcPct val="100000"/>
                        </a:lnSpc>
                        <a:spcBef>
                          <a:spcPts val="0"/>
                        </a:spcBef>
                        <a:spcAft>
                          <a:spcPts val="0"/>
                        </a:spcAft>
                        <a:buClr>
                          <a:srgbClr val="000000"/>
                        </a:buClr>
                        <a:buSzPts val="1400"/>
                        <a:buFont typeface="Arial"/>
                        <a:buChar char="●"/>
                      </a:pPr>
                      <a:r>
                        <a:rPr lang="en" sz="1400" u="none" cap="none" strike="noStrike"/>
                        <a:t>The classifier predicts the output</a:t>
                      </a:r>
                      <a:endParaRPr sz="1400" u="none" cap="none" strike="noStrike"/>
                    </a:p>
                    <a:p>
                      <a:pPr indent="-317500" lvl="0" marL="457200" marR="0" rtl="0" algn="l">
                        <a:lnSpc>
                          <a:spcPct val="100000"/>
                        </a:lnSpc>
                        <a:spcBef>
                          <a:spcPts val="0"/>
                        </a:spcBef>
                        <a:spcAft>
                          <a:spcPts val="0"/>
                        </a:spcAft>
                        <a:buClr>
                          <a:srgbClr val="000000"/>
                        </a:buClr>
                        <a:buSzPts val="1400"/>
                        <a:buFont typeface="Arial"/>
                        <a:buChar char="●"/>
                      </a:pPr>
                      <a:r>
                        <a:rPr lang="en" sz="1400" u="none" cap="none" strike="noStrike"/>
                        <a:t>The accuracy is displayed</a:t>
                      </a:r>
                      <a:endParaRPr sz="1400" u="none" cap="none" strike="noStrike"/>
                    </a:p>
                    <a:p>
                      <a:pPr indent="-317500" lvl="0" marL="457200" marR="0" rtl="0" algn="l">
                        <a:lnSpc>
                          <a:spcPct val="100000"/>
                        </a:lnSpc>
                        <a:spcBef>
                          <a:spcPts val="0"/>
                        </a:spcBef>
                        <a:spcAft>
                          <a:spcPts val="0"/>
                        </a:spcAft>
                        <a:buClr>
                          <a:srgbClr val="000000"/>
                        </a:buClr>
                        <a:buSzPts val="1400"/>
                        <a:buFont typeface="Arial"/>
                        <a:buChar char="●"/>
                      </a:pPr>
                      <a:r>
                        <a:rPr lang="en" sz="1400" u="none" cap="none" strike="noStrike"/>
                        <a:t>AUC ROC and Precision Recall Curves are shown</a:t>
                      </a:r>
                      <a:endParaRPr sz="1400" u="none" cap="none" strike="noStrike"/>
                    </a:p>
                    <a:p>
                      <a:pPr indent="-317500" lvl="0" marL="457200" marR="0" rtl="0" algn="l">
                        <a:lnSpc>
                          <a:spcPct val="100000"/>
                        </a:lnSpc>
                        <a:spcBef>
                          <a:spcPts val="0"/>
                        </a:spcBef>
                        <a:spcAft>
                          <a:spcPts val="0"/>
                        </a:spcAft>
                        <a:buClr>
                          <a:srgbClr val="000000"/>
                        </a:buClr>
                        <a:buSzPts val="1400"/>
                        <a:buFont typeface="Arial"/>
                        <a:buChar char="●"/>
                      </a:pPr>
                      <a:r>
                        <a:rPr lang="en" sz="1400" u="none" cap="none" strike="noStrike"/>
                        <a:t>Confusion Matrix can be seen</a:t>
                      </a:r>
                      <a:endParaRPr sz="1400" u="none" cap="none" strike="noStrike"/>
                    </a:p>
                    <a:p>
                      <a:pPr indent="-317500" lvl="0" marL="457200" marR="0" rtl="0" algn="l">
                        <a:lnSpc>
                          <a:spcPct val="100000"/>
                        </a:lnSpc>
                        <a:spcBef>
                          <a:spcPts val="0"/>
                        </a:spcBef>
                        <a:spcAft>
                          <a:spcPts val="0"/>
                        </a:spcAft>
                        <a:buClr>
                          <a:srgbClr val="000000"/>
                        </a:buClr>
                        <a:buSzPts val="1400"/>
                        <a:buFont typeface="Arial"/>
                        <a:buChar char="●"/>
                      </a:pPr>
                      <a:r>
                        <a:rPr lang="en" sz="1400" u="none" cap="none" strike="noStrike"/>
                        <a:t>The highest frequency element of the Markov Model is displayed</a:t>
                      </a:r>
                      <a:endParaRPr sz="1400" u="none" cap="none" strike="noStrike"/>
                    </a:p>
                  </a:txBody>
                  <a:tcPr marT="91425" marB="91425" marR="91425" marL="91425"/>
                </a:tc>
              </a:tr>
              <a:tr h="688575">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Post Condition</a:t>
                      </a:r>
                      <a:endParaRPr sz="1400" u="none" cap="none" strike="noStrike"/>
                    </a:p>
                  </a:txBody>
                  <a:tcPr marT="91425" marB="91425" marR="91425" marL="91425">
                    <a:solidFill>
                      <a:srgbClr val="FCE5CD"/>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The user can see the data visualizations of the result generated</a:t>
                      </a:r>
                      <a:endParaRPr sz="1400" u="none" cap="none" strike="noStrike"/>
                    </a:p>
                  </a:txBody>
                  <a:tcPr marT="91425" marB="91425" marR="91425" marL="91425"/>
                </a:tc>
              </a:tr>
            </a:tbl>
          </a:graphicData>
        </a:graphic>
      </p:graphicFrame>
      <p:pic>
        <p:nvPicPr>
          <p:cNvPr id="304" name="Google Shape;304;p16"/>
          <p:cNvPicPr preferRelativeResize="0"/>
          <p:nvPr/>
        </p:nvPicPr>
        <p:blipFill rotWithShape="1">
          <a:blip r:embed="rId3">
            <a:alphaModFix/>
          </a:blip>
          <a:srcRect b="0" l="0" r="0" t="0"/>
          <a:stretch/>
        </p:blipFill>
        <p:spPr>
          <a:xfrm>
            <a:off x="5772700" y="1019075"/>
            <a:ext cx="2884075" cy="370097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17"/>
          <p:cNvSpPr txBox="1"/>
          <p:nvPr>
            <p:ph type="title"/>
          </p:nvPr>
        </p:nvSpPr>
        <p:spPr>
          <a:xfrm>
            <a:off x="510925" y="362925"/>
            <a:ext cx="7813800" cy="5430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u="sng"/>
              <a:t>Complete system use case - Markov Models</a:t>
            </a:r>
            <a:endParaRPr b="1" u="sng"/>
          </a:p>
          <a:p>
            <a:pPr indent="0" lvl="0" marL="0" rtl="0" algn="l">
              <a:lnSpc>
                <a:spcPct val="100000"/>
              </a:lnSpc>
              <a:spcBef>
                <a:spcPts val="0"/>
              </a:spcBef>
              <a:spcAft>
                <a:spcPts val="0"/>
              </a:spcAft>
              <a:buSzPct val="111111"/>
              <a:buNone/>
            </a:pPr>
            <a:r>
              <a:t/>
            </a:r>
            <a:endParaRPr b="1" u="sng"/>
          </a:p>
        </p:txBody>
      </p:sp>
      <p:pic>
        <p:nvPicPr>
          <p:cNvPr id="310" name="Google Shape;310;p17"/>
          <p:cNvPicPr preferRelativeResize="0"/>
          <p:nvPr/>
        </p:nvPicPr>
        <p:blipFill rotWithShape="1">
          <a:blip r:embed="rId3">
            <a:alphaModFix/>
          </a:blip>
          <a:srcRect b="0" l="0" r="0" t="0"/>
          <a:stretch/>
        </p:blipFill>
        <p:spPr>
          <a:xfrm>
            <a:off x="5872825" y="1077125"/>
            <a:ext cx="2814859" cy="3402250"/>
          </a:xfrm>
          <a:prstGeom prst="rect">
            <a:avLst/>
          </a:prstGeom>
          <a:noFill/>
          <a:ln>
            <a:noFill/>
          </a:ln>
        </p:spPr>
      </p:pic>
      <p:graphicFrame>
        <p:nvGraphicFramePr>
          <p:cNvPr id="311" name="Google Shape;311;p17"/>
          <p:cNvGraphicFramePr/>
          <p:nvPr/>
        </p:nvGraphicFramePr>
        <p:xfrm>
          <a:off x="469350" y="1148250"/>
          <a:ext cx="3000000" cy="3000000"/>
        </p:xfrm>
        <a:graphic>
          <a:graphicData uri="http://schemas.openxmlformats.org/drawingml/2006/table">
            <a:tbl>
              <a:tblPr>
                <a:noFill/>
                <a:tableStyleId>{8FE747B8-08F9-40AA-91DB-541C6FBD0C79}</a:tableStyleId>
              </a:tblPr>
              <a:tblGrid>
                <a:gridCol w="1366975"/>
                <a:gridCol w="3811025"/>
              </a:tblGrid>
              <a:tr h="284925">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Name</a:t>
                      </a:r>
                      <a:endParaRPr sz="1400" u="none" cap="none" strike="noStrike"/>
                    </a:p>
                  </a:txBody>
                  <a:tcPr marT="91425" marB="91425" marR="91425" marL="91425">
                    <a:solidFill>
                      <a:srgbClr val="FCE5CD"/>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Predict using Markov Models</a:t>
                      </a:r>
                      <a:endParaRPr sz="1400" u="none" cap="none" strike="noStrike"/>
                    </a:p>
                  </a:txBody>
                  <a:tcPr marT="91425" marB="91425" marR="91425" marL="91425"/>
                </a:tc>
              </a:tr>
              <a:tr h="704425">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Description</a:t>
                      </a:r>
                      <a:endParaRPr sz="1400" u="none" cap="none" strike="noStrike"/>
                    </a:p>
                  </a:txBody>
                  <a:tcPr marT="91425" marB="91425" marR="91425" marL="91425">
                    <a:solidFill>
                      <a:srgbClr val="FCE5CD"/>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The region is classified in TAD/Non TAD using Markov Models</a:t>
                      </a:r>
                      <a:endParaRPr sz="1400" u="none" cap="none" strike="noStrike"/>
                    </a:p>
                  </a:txBody>
                  <a:tcPr marT="91425" marB="91425" marR="91425" marL="91425"/>
                </a:tc>
              </a:tr>
              <a:tr h="321425">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Pre condition</a:t>
                      </a:r>
                      <a:endParaRPr sz="1400" u="none" cap="none" strike="noStrike"/>
                    </a:p>
                  </a:txBody>
                  <a:tcPr marT="91425" marB="91425" marR="91425" marL="91425">
                    <a:solidFill>
                      <a:srgbClr val="FCE5CD"/>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The dataset should not be empty</a:t>
                      </a:r>
                      <a:endParaRPr sz="1400" u="none" cap="none" strike="noStrike"/>
                    </a:p>
                  </a:txBody>
                  <a:tcPr marT="91425" marB="91425" marR="91425" marL="91425"/>
                </a:tc>
              </a:tr>
              <a:tr h="704425">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Sequence</a:t>
                      </a:r>
                      <a:endParaRPr sz="1400" u="none" cap="none" strike="noStrike"/>
                    </a:p>
                  </a:txBody>
                  <a:tcPr marT="91425" marB="91425" marR="91425" marL="91425">
                    <a:solidFill>
                      <a:srgbClr val="FCE5CD"/>
                    </a:solidFill>
                  </a:tcPr>
                </a:tc>
                <a:tc>
                  <a:txBody>
                    <a:bodyPr/>
                    <a:lstStyle/>
                    <a:p>
                      <a:pPr indent="-317500" lvl="0" marL="457200" marR="0" rtl="0" algn="l">
                        <a:lnSpc>
                          <a:spcPct val="100000"/>
                        </a:lnSpc>
                        <a:spcBef>
                          <a:spcPts val="0"/>
                        </a:spcBef>
                        <a:spcAft>
                          <a:spcPts val="0"/>
                        </a:spcAft>
                        <a:buClr>
                          <a:srgbClr val="000000"/>
                        </a:buClr>
                        <a:buSzPts val="1400"/>
                        <a:buFont typeface="Arial"/>
                        <a:buChar char="●"/>
                      </a:pPr>
                      <a:r>
                        <a:rPr lang="en" sz="1400" u="none" cap="none" strike="noStrike"/>
                        <a:t>The dataset is cleaned and converted</a:t>
                      </a:r>
                      <a:endParaRPr sz="1400" u="none" cap="none" strike="noStrike"/>
                    </a:p>
                    <a:p>
                      <a:pPr indent="-317500" lvl="0" marL="457200" marR="0" rtl="0" algn="l">
                        <a:lnSpc>
                          <a:spcPct val="100000"/>
                        </a:lnSpc>
                        <a:spcBef>
                          <a:spcPts val="0"/>
                        </a:spcBef>
                        <a:spcAft>
                          <a:spcPts val="0"/>
                        </a:spcAft>
                        <a:buClr>
                          <a:srgbClr val="000000"/>
                        </a:buClr>
                        <a:buSzPts val="1400"/>
                        <a:buFont typeface="Arial"/>
                        <a:buChar char="●"/>
                      </a:pPr>
                      <a:r>
                        <a:rPr lang="en" sz="1400" u="none" cap="none" strike="noStrike"/>
                        <a:t>The inputs regions are classified</a:t>
                      </a:r>
                      <a:endParaRPr sz="1400" u="none" cap="none" strike="noStrike"/>
                    </a:p>
                    <a:p>
                      <a:pPr indent="-317500" lvl="0" marL="457200" marR="0" rtl="0" algn="l">
                        <a:lnSpc>
                          <a:spcPct val="100000"/>
                        </a:lnSpc>
                        <a:spcBef>
                          <a:spcPts val="0"/>
                        </a:spcBef>
                        <a:spcAft>
                          <a:spcPts val="0"/>
                        </a:spcAft>
                        <a:buClr>
                          <a:srgbClr val="000000"/>
                        </a:buClr>
                        <a:buSzPts val="1400"/>
                        <a:buFont typeface="Arial"/>
                        <a:buChar char="●"/>
                      </a:pPr>
                      <a:r>
                        <a:rPr lang="en" sz="1400" u="none" cap="none" strike="noStrike"/>
                        <a:t>The output is explained</a:t>
                      </a:r>
                      <a:endParaRPr sz="1400" u="none" cap="none" strike="noStrike"/>
                    </a:p>
                    <a:p>
                      <a:pPr indent="-317500" lvl="0" marL="457200" marR="0" rtl="0" algn="l">
                        <a:lnSpc>
                          <a:spcPct val="100000"/>
                        </a:lnSpc>
                        <a:spcBef>
                          <a:spcPts val="0"/>
                        </a:spcBef>
                        <a:spcAft>
                          <a:spcPts val="0"/>
                        </a:spcAft>
                        <a:buClr>
                          <a:srgbClr val="000000"/>
                        </a:buClr>
                        <a:buSzPts val="1400"/>
                        <a:buFont typeface="Arial"/>
                        <a:buChar char="●"/>
                      </a:pPr>
                      <a:r>
                        <a:rPr lang="en" sz="1400" u="none" cap="none" strike="noStrike"/>
                        <a:t>The results are displayed on the screen</a:t>
                      </a:r>
                      <a:endParaRPr sz="1400" u="none" cap="none" strike="noStrike"/>
                    </a:p>
                  </a:txBody>
                  <a:tcPr marT="91425" marB="91425" marR="91425" marL="91425"/>
                </a:tc>
              </a:tr>
              <a:tr h="726875">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Post Condition</a:t>
                      </a:r>
                      <a:endParaRPr sz="1400" u="none" cap="none" strike="noStrike"/>
                    </a:p>
                  </a:txBody>
                  <a:tcPr marT="91425" marB="91425" marR="91425" marL="91425">
                    <a:solidFill>
                      <a:srgbClr val="FCE5CD"/>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The user knows the classification and the parameters which lead to the classification</a:t>
                      </a:r>
                      <a:endParaRPr sz="1400" u="none" cap="none" strike="noStrike"/>
                    </a:p>
                  </a:txBody>
                  <a:tcPr marT="91425" marB="91425" marR="91425" marL="91425"/>
                </a:tc>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18"/>
          <p:cNvSpPr txBox="1"/>
          <p:nvPr>
            <p:ph type="title"/>
          </p:nvPr>
        </p:nvSpPr>
        <p:spPr>
          <a:xfrm>
            <a:off x="819150" y="362925"/>
            <a:ext cx="7505700" cy="5430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u="sng"/>
              <a:t>Complete System Use case - Deep Learning</a:t>
            </a:r>
            <a:endParaRPr b="1" u="sng"/>
          </a:p>
          <a:p>
            <a:pPr indent="0" lvl="0" marL="0" rtl="0" algn="l">
              <a:lnSpc>
                <a:spcPct val="100000"/>
              </a:lnSpc>
              <a:spcBef>
                <a:spcPts val="0"/>
              </a:spcBef>
              <a:spcAft>
                <a:spcPts val="0"/>
              </a:spcAft>
              <a:buSzPct val="111111"/>
              <a:buNone/>
            </a:pPr>
            <a:r>
              <a:t/>
            </a:r>
            <a:endParaRPr b="1" u="sng"/>
          </a:p>
          <a:p>
            <a:pPr indent="0" lvl="0" marL="0" rtl="0" algn="l">
              <a:lnSpc>
                <a:spcPct val="100000"/>
              </a:lnSpc>
              <a:spcBef>
                <a:spcPts val="0"/>
              </a:spcBef>
              <a:spcAft>
                <a:spcPts val="0"/>
              </a:spcAft>
              <a:buSzPct val="111111"/>
              <a:buNone/>
            </a:pPr>
            <a:r>
              <a:t/>
            </a:r>
            <a:endParaRPr b="1" u="sng"/>
          </a:p>
        </p:txBody>
      </p:sp>
      <p:pic>
        <p:nvPicPr>
          <p:cNvPr id="317" name="Google Shape;317;p18"/>
          <p:cNvPicPr preferRelativeResize="0"/>
          <p:nvPr/>
        </p:nvPicPr>
        <p:blipFill rotWithShape="1">
          <a:blip r:embed="rId3">
            <a:alphaModFix/>
          </a:blip>
          <a:srcRect b="0" l="0" r="0" t="0"/>
          <a:stretch/>
        </p:blipFill>
        <p:spPr>
          <a:xfrm>
            <a:off x="5956300" y="1148250"/>
            <a:ext cx="2647393" cy="3378525"/>
          </a:xfrm>
          <a:prstGeom prst="rect">
            <a:avLst/>
          </a:prstGeom>
          <a:noFill/>
          <a:ln>
            <a:noFill/>
          </a:ln>
        </p:spPr>
      </p:pic>
      <p:graphicFrame>
        <p:nvGraphicFramePr>
          <p:cNvPr id="318" name="Google Shape;318;p18"/>
          <p:cNvGraphicFramePr/>
          <p:nvPr/>
        </p:nvGraphicFramePr>
        <p:xfrm>
          <a:off x="469350" y="1148250"/>
          <a:ext cx="3000000" cy="3000000"/>
        </p:xfrm>
        <a:graphic>
          <a:graphicData uri="http://schemas.openxmlformats.org/drawingml/2006/table">
            <a:tbl>
              <a:tblPr>
                <a:noFill/>
                <a:tableStyleId>{8FE747B8-08F9-40AA-91DB-541C6FBD0C79}</a:tableStyleId>
              </a:tblPr>
              <a:tblGrid>
                <a:gridCol w="1366975"/>
                <a:gridCol w="3811025"/>
              </a:tblGrid>
              <a:tr h="284925">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Name</a:t>
                      </a:r>
                      <a:endParaRPr sz="1400" u="none" cap="none" strike="noStrike"/>
                    </a:p>
                  </a:txBody>
                  <a:tcPr marT="91425" marB="91425" marR="91425" marL="91425">
                    <a:lnL cap="flat" cmpd="sng" w="9525">
                      <a:solidFill>
                        <a:srgbClr val="233A44"/>
                      </a:solidFill>
                      <a:prstDash val="solid"/>
                      <a:round/>
                      <a:headEnd len="sm" w="sm" type="none"/>
                      <a:tailEnd len="sm" w="sm" type="none"/>
                    </a:lnL>
                    <a:lnR cap="flat" cmpd="sng" w="9525">
                      <a:solidFill>
                        <a:srgbClr val="233A44"/>
                      </a:solidFill>
                      <a:prstDash val="solid"/>
                      <a:round/>
                      <a:headEnd len="sm" w="sm" type="none"/>
                      <a:tailEnd len="sm" w="sm" type="none"/>
                    </a:lnR>
                    <a:lnT cap="flat" cmpd="sng" w="9525">
                      <a:solidFill>
                        <a:srgbClr val="233A44"/>
                      </a:solidFill>
                      <a:prstDash val="solid"/>
                      <a:round/>
                      <a:headEnd len="sm" w="sm" type="none"/>
                      <a:tailEnd len="sm" w="sm" type="none"/>
                    </a:lnT>
                    <a:lnB cap="flat" cmpd="sng" w="9525">
                      <a:solidFill>
                        <a:srgbClr val="233A44"/>
                      </a:solidFill>
                      <a:prstDash val="solid"/>
                      <a:round/>
                      <a:headEnd len="sm" w="sm" type="none"/>
                      <a:tailEnd len="sm" w="sm" type="none"/>
                    </a:lnB>
                    <a:solidFill>
                      <a:srgbClr val="FCE5CD"/>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Predict using DeepBind and DeepLift</a:t>
                      </a:r>
                      <a:endParaRPr sz="1400" u="none" cap="none" strike="noStrike"/>
                    </a:p>
                  </a:txBody>
                  <a:tcPr marT="91425" marB="91425" marR="91425" marL="91425">
                    <a:lnL cap="flat" cmpd="sng" w="9525">
                      <a:solidFill>
                        <a:srgbClr val="233A44"/>
                      </a:solidFill>
                      <a:prstDash val="solid"/>
                      <a:round/>
                      <a:headEnd len="sm" w="sm" type="none"/>
                      <a:tailEnd len="sm" w="sm" type="none"/>
                    </a:lnL>
                  </a:tcPr>
                </a:tc>
              </a:tr>
              <a:tr h="704425">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Description</a:t>
                      </a:r>
                      <a:endParaRPr sz="1400" u="none" cap="none" strike="noStrike"/>
                    </a:p>
                  </a:txBody>
                  <a:tcPr marT="91425" marB="91425" marR="91425" marL="91425">
                    <a:lnL cap="flat" cmpd="sng" w="9525">
                      <a:solidFill>
                        <a:srgbClr val="233A44"/>
                      </a:solidFill>
                      <a:prstDash val="solid"/>
                      <a:round/>
                      <a:headEnd len="sm" w="sm" type="none"/>
                      <a:tailEnd len="sm" w="sm" type="none"/>
                    </a:lnL>
                    <a:lnR cap="flat" cmpd="sng" w="9525">
                      <a:solidFill>
                        <a:srgbClr val="233A44"/>
                      </a:solidFill>
                      <a:prstDash val="solid"/>
                      <a:round/>
                      <a:headEnd len="sm" w="sm" type="none"/>
                      <a:tailEnd len="sm" w="sm" type="none"/>
                    </a:lnR>
                    <a:lnT cap="flat" cmpd="sng" w="9525">
                      <a:solidFill>
                        <a:srgbClr val="233A44"/>
                      </a:solidFill>
                      <a:prstDash val="solid"/>
                      <a:round/>
                      <a:headEnd len="sm" w="sm" type="none"/>
                      <a:tailEnd len="sm" w="sm" type="none"/>
                    </a:lnT>
                    <a:lnB cap="flat" cmpd="sng" w="9525">
                      <a:solidFill>
                        <a:srgbClr val="233A44"/>
                      </a:solidFill>
                      <a:prstDash val="solid"/>
                      <a:round/>
                      <a:headEnd len="sm" w="sm" type="none"/>
                      <a:tailEnd len="sm" w="sm" type="none"/>
                    </a:lnB>
                    <a:solidFill>
                      <a:srgbClr val="FCE5CD"/>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The region is classified in TAD/Non TAD using DeepBind and the output is explained using DeepLift</a:t>
                      </a:r>
                      <a:endParaRPr sz="1400" u="none" cap="none" strike="noStrike"/>
                    </a:p>
                  </a:txBody>
                  <a:tcPr marT="91425" marB="91425" marR="91425" marL="91425">
                    <a:lnL cap="flat" cmpd="sng" w="9525">
                      <a:solidFill>
                        <a:srgbClr val="233A44"/>
                      </a:solidFill>
                      <a:prstDash val="solid"/>
                      <a:round/>
                      <a:headEnd len="sm" w="sm" type="none"/>
                      <a:tailEnd len="sm" w="sm" type="none"/>
                    </a:lnL>
                  </a:tcPr>
                </a:tc>
              </a:tr>
              <a:tr h="321425">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Pre condition</a:t>
                      </a:r>
                      <a:endParaRPr sz="1400" u="none" cap="none" strike="noStrike"/>
                    </a:p>
                  </a:txBody>
                  <a:tcPr marT="91425" marB="91425" marR="91425" marL="91425">
                    <a:lnL cap="flat" cmpd="sng" w="9525">
                      <a:solidFill>
                        <a:srgbClr val="233A44"/>
                      </a:solidFill>
                      <a:prstDash val="solid"/>
                      <a:round/>
                      <a:headEnd len="sm" w="sm" type="none"/>
                      <a:tailEnd len="sm" w="sm" type="none"/>
                    </a:lnL>
                    <a:lnR cap="flat" cmpd="sng" w="9525">
                      <a:solidFill>
                        <a:srgbClr val="233A44"/>
                      </a:solidFill>
                      <a:prstDash val="solid"/>
                      <a:round/>
                      <a:headEnd len="sm" w="sm" type="none"/>
                      <a:tailEnd len="sm" w="sm" type="none"/>
                    </a:lnR>
                    <a:lnT cap="flat" cmpd="sng" w="9525">
                      <a:solidFill>
                        <a:srgbClr val="233A44"/>
                      </a:solidFill>
                      <a:prstDash val="solid"/>
                      <a:round/>
                      <a:headEnd len="sm" w="sm" type="none"/>
                      <a:tailEnd len="sm" w="sm" type="none"/>
                    </a:lnT>
                    <a:lnB cap="flat" cmpd="sng" w="9525">
                      <a:solidFill>
                        <a:srgbClr val="233A44"/>
                      </a:solidFill>
                      <a:prstDash val="solid"/>
                      <a:round/>
                      <a:headEnd len="sm" w="sm" type="none"/>
                      <a:tailEnd len="sm" w="sm" type="none"/>
                    </a:lnB>
                    <a:solidFill>
                      <a:srgbClr val="FCE5CD"/>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The dataset should not be empty</a:t>
                      </a:r>
                      <a:endParaRPr sz="1400" u="none" cap="none" strike="noStrike"/>
                    </a:p>
                  </a:txBody>
                  <a:tcPr marT="91425" marB="91425" marR="91425" marL="91425">
                    <a:lnL cap="flat" cmpd="sng" w="9525">
                      <a:solidFill>
                        <a:srgbClr val="233A44"/>
                      </a:solidFill>
                      <a:prstDash val="solid"/>
                      <a:round/>
                      <a:headEnd len="sm" w="sm" type="none"/>
                      <a:tailEnd len="sm" w="sm" type="none"/>
                    </a:lnL>
                  </a:tcPr>
                </a:tc>
              </a:tr>
              <a:tr h="704425">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Sequence</a:t>
                      </a:r>
                      <a:endParaRPr sz="1400" u="none" cap="none" strike="noStrike"/>
                    </a:p>
                  </a:txBody>
                  <a:tcPr marT="91425" marB="91425" marR="91425" marL="91425">
                    <a:lnL cap="flat" cmpd="sng" w="9525">
                      <a:solidFill>
                        <a:srgbClr val="233A44"/>
                      </a:solidFill>
                      <a:prstDash val="solid"/>
                      <a:round/>
                      <a:headEnd len="sm" w="sm" type="none"/>
                      <a:tailEnd len="sm" w="sm" type="none"/>
                    </a:lnL>
                    <a:lnR cap="flat" cmpd="sng" w="9525">
                      <a:solidFill>
                        <a:srgbClr val="233A44"/>
                      </a:solidFill>
                      <a:prstDash val="solid"/>
                      <a:round/>
                      <a:headEnd len="sm" w="sm" type="none"/>
                      <a:tailEnd len="sm" w="sm" type="none"/>
                    </a:lnR>
                    <a:lnT cap="flat" cmpd="sng" w="9525">
                      <a:solidFill>
                        <a:srgbClr val="233A44"/>
                      </a:solidFill>
                      <a:prstDash val="solid"/>
                      <a:round/>
                      <a:headEnd len="sm" w="sm" type="none"/>
                      <a:tailEnd len="sm" w="sm" type="none"/>
                    </a:lnT>
                    <a:lnB cap="flat" cmpd="sng" w="9525">
                      <a:solidFill>
                        <a:srgbClr val="233A44"/>
                      </a:solidFill>
                      <a:prstDash val="solid"/>
                      <a:round/>
                      <a:headEnd len="sm" w="sm" type="none"/>
                      <a:tailEnd len="sm" w="sm" type="none"/>
                    </a:lnB>
                    <a:solidFill>
                      <a:srgbClr val="FCE5CD"/>
                    </a:solidFill>
                  </a:tcPr>
                </a:tc>
                <a:tc>
                  <a:txBody>
                    <a:bodyPr/>
                    <a:lstStyle/>
                    <a:p>
                      <a:pPr indent="-317500" lvl="0" marL="457200" marR="0" rtl="0" algn="l">
                        <a:lnSpc>
                          <a:spcPct val="100000"/>
                        </a:lnSpc>
                        <a:spcBef>
                          <a:spcPts val="0"/>
                        </a:spcBef>
                        <a:spcAft>
                          <a:spcPts val="0"/>
                        </a:spcAft>
                        <a:buClr>
                          <a:srgbClr val="000000"/>
                        </a:buClr>
                        <a:buSzPts val="1400"/>
                        <a:buFont typeface="Arial"/>
                        <a:buChar char="●"/>
                      </a:pPr>
                      <a:r>
                        <a:rPr lang="en" sz="1400" u="none" cap="none" strike="noStrike"/>
                        <a:t>The dataset is cleaned and converted</a:t>
                      </a:r>
                      <a:endParaRPr sz="1400" u="none" cap="none" strike="noStrike"/>
                    </a:p>
                    <a:p>
                      <a:pPr indent="-317500" lvl="0" marL="457200" marR="0" rtl="0" algn="l">
                        <a:lnSpc>
                          <a:spcPct val="100000"/>
                        </a:lnSpc>
                        <a:spcBef>
                          <a:spcPts val="0"/>
                        </a:spcBef>
                        <a:spcAft>
                          <a:spcPts val="0"/>
                        </a:spcAft>
                        <a:buClr>
                          <a:srgbClr val="000000"/>
                        </a:buClr>
                        <a:buSzPts val="1400"/>
                        <a:buFont typeface="Arial"/>
                        <a:buChar char="●"/>
                      </a:pPr>
                      <a:r>
                        <a:rPr lang="en" sz="1400" u="none" cap="none" strike="noStrike"/>
                        <a:t>The inputs regions are classified</a:t>
                      </a:r>
                      <a:endParaRPr sz="1400" u="none" cap="none" strike="noStrike"/>
                    </a:p>
                    <a:p>
                      <a:pPr indent="-317500" lvl="0" marL="457200" marR="0" rtl="0" algn="l">
                        <a:lnSpc>
                          <a:spcPct val="100000"/>
                        </a:lnSpc>
                        <a:spcBef>
                          <a:spcPts val="0"/>
                        </a:spcBef>
                        <a:spcAft>
                          <a:spcPts val="0"/>
                        </a:spcAft>
                        <a:buClr>
                          <a:srgbClr val="000000"/>
                        </a:buClr>
                        <a:buSzPts val="1400"/>
                        <a:buFont typeface="Arial"/>
                        <a:buChar char="●"/>
                      </a:pPr>
                      <a:r>
                        <a:rPr lang="en" sz="1400" u="none" cap="none" strike="noStrike"/>
                        <a:t>The output is explained</a:t>
                      </a:r>
                      <a:endParaRPr sz="1400" u="none" cap="none" strike="noStrike"/>
                    </a:p>
                    <a:p>
                      <a:pPr indent="-317500" lvl="0" marL="457200" marR="0" rtl="0" algn="l">
                        <a:lnSpc>
                          <a:spcPct val="100000"/>
                        </a:lnSpc>
                        <a:spcBef>
                          <a:spcPts val="0"/>
                        </a:spcBef>
                        <a:spcAft>
                          <a:spcPts val="0"/>
                        </a:spcAft>
                        <a:buClr>
                          <a:srgbClr val="000000"/>
                        </a:buClr>
                        <a:buSzPts val="1400"/>
                        <a:buFont typeface="Arial"/>
                        <a:buChar char="●"/>
                      </a:pPr>
                      <a:r>
                        <a:rPr lang="en" sz="1400" u="none" cap="none" strike="noStrike"/>
                        <a:t>The results are displayed on the screen</a:t>
                      </a:r>
                      <a:endParaRPr sz="1400" u="none" cap="none" strike="noStrike"/>
                    </a:p>
                  </a:txBody>
                  <a:tcPr marT="91425" marB="91425" marR="91425" marL="91425">
                    <a:lnL cap="flat" cmpd="sng" w="9525">
                      <a:solidFill>
                        <a:srgbClr val="233A44"/>
                      </a:solidFill>
                      <a:prstDash val="solid"/>
                      <a:round/>
                      <a:headEnd len="sm" w="sm" type="none"/>
                      <a:tailEnd len="sm" w="sm" type="none"/>
                    </a:lnL>
                  </a:tcPr>
                </a:tc>
              </a:tr>
              <a:tr h="726875">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Post Condition</a:t>
                      </a:r>
                      <a:endParaRPr sz="1400" u="none" cap="none" strike="noStrike"/>
                    </a:p>
                  </a:txBody>
                  <a:tcPr marT="91425" marB="91425" marR="91425" marL="91425">
                    <a:lnL cap="flat" cmpd="sng" w="9525">
                      <a:solidFill>
                        <a:srgbClr val="233A44"/>
                      </a:solidFill>
                      <a:prstDash val="solid"/>
                      <a:round/>
                      <a:headEnd len="sm" w="sm" type="none"/>
                      <a:tailEnd len="sm" w="sm" type="none"/>
                    </a:lnL>
                    <a:lnR cap="flat" cmpd="sng" w="9525">
                      <a:solidFill>
                        <a:srgbClr val="233A44"/>
                      </a:solidFill>
                      <a:prstDash val="solid"/>
                      <a:round/>
                      <a:headEnd len="sm" w="sm" type="none"/>
                      <a:tailEnd len="sm" w="sm" type="none"/>
                    </a:lnR>
                    <a:lnT cap="flat" cmpd="sng" w="9525">
                      <a:solidFill>
                        <a:srgbClr val="233A44"/>
                      </a:solidFill>
                      <a:prstDash val="solid"/>
                      <a:round/>
                      <a:headEnd len="sm" w="sm" type="none"/>
                      <a:tailEnd len="sm" w="sm" type="none"/>
                    </a:lnT>
                    <a:lnB cap="flat" cmpd="sng" w="9525">
                      <a:solidFill>
                        <a:srgbClr val="233A44"/>
                      </a:solidFill>
                      <a:prstDash val="solid"/>
                      <a:round/>
                      <a:headEnd len="sm" w="sm" type="none"/>
                      <a:tailEnd len="sm" w="sm" type="none"/>
                    </a:lnB>
                    <a:solidFill>
                      <a:srgbClr val="FCE5CD"/>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The user knows the classification and the parameters which lead to the classification</a:t>
                      </a:r>
                      <a:endParaRPr sz="1400" u="none" cap="none" strike="noStrike"/>
                    </a:p>
                  </a:txBody>
                  <a:tcPr marT="91425" marB="91425" marR="91425" marL="91425">
                    <a:lnL cap="flat" cmpd="sng" w="9525">
                      <a:solidFill>
                        <a:srgbClr val="233A44"/>
                      </a:solidFill>
                      <a:prstDash val="solid"/>
                      <a:round/>
                      <a:headEnd len="sm" w="sm" type="none"/>
                      <a:tailEnd len="sm" w="sm" type="none"/>
                    </a:lnL>
                  </a:tcPr>
                </a:tc>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19"/>
          <p:cNvSpPr txBox="1"/>
          <p:nvPr>
            <p:ph type="title"/>
          </p:nvPr>
        </p:nvSpPr>
        <p:spPr>
          <a:xfrm>
            <a:off x="1888684" y="1746100"/>
            <a:ext cx="5377500" cy="1646100"/>
          </a:xfrm>
          <a:prstGeom prst="rect">
            <a:avLst/>
          </a:prstGeom>
          <a:noFill/>
          <a:ln>
            <a:noFill/>
          </a:ln>
        </p:spPr>
        <p:txBody>
          <a:bodyPr anchorCtr="0" anchor="ctr" bIns="91425" lIns="91425" spcFirstLastPara="1" rIns="91425" wrap="square" tIns="91425">
            <a:normAutofit/>
          </a:bodyPr>
          <a:lstStyle/>
          <a:p>
            <a:pPr indent="0" lvl="0" marL="0" rtl="0" algn="ctr">
              <a:lnSpc>
                <a:spcPct val="100000"/>
              </a:lnSpc>
              <a:spcBef>
                <a:spcPts val="0"/>
              </a:spcBef>
              <a:spcAft>
                <a:spcPts val="0"/>
              </a:spcAft>
              <a:buSzPts val="3200"/>
              <a:buNone/>
            </a:pPr>
            <a:r>
              <a:rPr b="1" lang="en" u="sng"/>
              <a:t>Data Flow Diagrams</a:t>
            </a:r>
            <a:endParaRPr b="1" u="sng"/>
          </a:p>
        </p:txBody>
      </p:sp>
      <p:pic>
        <p:nvPicPr>
          <p:cNvPr id="324" name="Google Shape;324;p19"/>
          <p:cNvPicPr preferRelativeResize="0"/>
          <p:nvPr/>
        </p:nvPicPr>
        <p:blipFill rotWithShape="1">
          <a:blip r:embed="rId3">
            <a:alphaModFix/>
          </a:blip>
          <a:srcRect b="0" l="0" r="0" t="0"/>
          <a:stretch/>
        </p:blipFill>
        <p:spPr>
          <a:xfrm>
            <a:off x="8175656" y="255986"/>
            <a:ext cx="701645" cy="7568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2"/>
          <p:cNvSpPr txBox="1"/>
          <p:nvPr>
            <p:ph type="title"/>
          </p:nvPr>
        </p:nvSpPr>
        <p:spPr>
          <a:xfrm>
            <a:off x="819150" y="362925"/>
            <a:ext cx="7505700" cy="5430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u="sng"/>
              <a:t>Road Map</a:t>
            </a:r>
            <a:endParaRPr b="1" u="sng"/>
          </a:p>
        </p:txBody>
      </p:sp>
      <p:sp>
        <p:nvSpPr>
          <p:cNvPr id="184" name="Google Shape;184;p2"/>
          <p:cNvSpPr txBox="1"/>
          <p:nvPr>
            <p:ph idx="1" type="body"/>
          </p:nvPr>
        </p:nvSpPr>
        <p:spPr>
          <a:xfrm>
            <a:off x="532550" y="1117150"/>
            <a:ext cx="8117400" cy="3672900"/>
          </a:xfrm>
          <a:prstGeom prst="rect">
            <a:avLst/>
          </a:prstGeom>
          <a:noFill/>
          <a:ln>
            <a:noFill/>
          </a:ln>
        </p:spPr>
        <p:txBody>
          <a:bodyPr anchorCtr="0" anchor="t" bIns="91425" lIns="91425" spcFirstLastPara="1" rIns="91425" wrap="square" tIns="91425">
            <a:normAutofit/>
          </a:bodyPr>
          <a:lstStyle/>
          <a:p>
            <a:pPr indent="-355600" lvl="0" marL="457200" rtl="0" algn="l">
              <a:lnSpc>
                <a:spcPct val="115000"/>
              </a:lnSpc>
              <a:spcBef>
                <a:spcPts val="0"/>
              </a:spcBef>
              <a:spcAft>
                <a:spcPts val="0"/>
              </a:spcAft>
              <a:buSzPts val="2000"/>
              <a:buAutoNum type="arabicPeriod"/>
            </a:pPr>
            <a:r>
              <a:rPr lang="en" sz="2000"/>
              <a:t>Introduction </a:t>
            </a:r>
            <a:endParaRPr sz="2000"/>
          </a:p>
          <a:p>
            <a:pPr indent="-355600" lvl="0" marL="457200" rtl="0" algn="l">
              <a:lnSpc>
                <a:spcPct val="115000"/>
              </a:lnSpc>
              <a:spcBef>
                <a:spcPts val="0"/>
              </a:spcBef>
              <a:spcAft>
                <a:spcPts val="0"/>
              </a:spcAft>
              <a:buSzPts val="2000"/>
              <a:buAutoNum type="arabicPeriod"/>
            </a:pPr>
            <a:r>
              <a:rPr lang="en" sz="2000"/>
              <a:t>Literature Review</a:t>
            </a:r>
            <a:endParaRPr sz="2000"/>
          </a:p>
          <a:p>
            <a:pPr indent="-355600" lvl="0" marL="457200" rtl="0" algn="l">
              <a:lnSpc>
                <a:spcPct val="115000"/>
              </a:lnSpc>
              <a:spcBef>
                <a:spcPts val="0"/>
              </a:spcBef>
              <a:spcAft>
                <a:spcPts val="0"/>
              </a:spcAft>
              <a:buSzPts val="2000"/>
              <a:buAutoNum type="arabicPeriod"/>
            </a:pPr>
            <a:r>
              <a:rPr lang="en" sz="2000"/>
              <a:t>Motivation</a:t>
            </a:r>
            <a:endParaRPr sz="2000"/>
          </a:p>
          <a:p>
            <a:pPr indent="-355600" lvl="0" marL="457200" rtl="0" algn="l">
              <a:lnSpc>
                <a:spcPct val="115000"/>
              </a:lnSpc>
              <a:spcBef>
                <a:spcPts val="0"/>
              </a:spcBef>
              <a:spcAft>
                <a:spcPts val="0"/>
              </a:spcAft>
              <a:buSzPts val="2000"/>
              <a:buAutoNum type="arabicPeriod"/>
            </a:pPr>
            <a:r>
              <a:rPr lang="en" sz="2000"/>
              <a:t>Proposed Methodology</a:t>
            </a:r>
            <a:endParaRPr sz="2000"/>
          </a:p>
          <a:p>
            <a:pPr indent="-355600" lvl="0" marL="457200" rtl="0" algn="l">
              <a:lnSpc>
                <a:spcPct val="115000"/>
              </a:lnSpc>
              <a:spcBef>
                <a:spcPts val="0"/>
              </a:spcBef>
              <a:spcAft>
                <a:spcPts val="0"/>
              </a:spcAft>
              <a:buSzPts val="2000"/>
              <a:buAutoNum type="arabicPeriod"/>
            </a:pPr>
            <a:r>
              <a:rPr lang="en" sz="2000"/>
              <a:t>System Design</a:t>
            </a:r>
            <a:endParaRPr sz="2000"/>
          </a:p>
          <a:p>
            <a:pPr indent="-355600" lvl="0" marL="457200" rtl="0" algn="l">
              <a:lnSpc>
                <a:spcPct val="115000"/>
              </a:lnSpc>
              <a:spcBef>
                <a:spcPts val="0"/>
              </a:spcBef>
              <a:spcAft>
                <a:spcPts val="0"/>
              </a:spcAft>
              <a:buSzPts val="2000"/>
              <a:buAutoNum type="arabicPeriod"/>
            </a:pPr>
            <a:r>
              <a:rPr lang="en" sz="2000"/>
              <a:t>Data Flow Diagrams</a:t>
            </a:r>
            <a:endParaRPr sz="2000"/>
          </a:p>
          <a:p>
            <a:pPr indent="-355600" lvl="0" marL="457200" rtl="0" algn="l">
              <a:lnSpc>
                <a:spcPct val="115000"/>
              </a:lnSpc>
              <a:spcBef>
                <a:spcPts val="0"/>
              </a:spcBef>
              <a:spcAft>
                <a:spcPts val="0"/>
              </a:spcAft>
              <a:buSzPts val="2000"/>
              <a:buAutoNum type="arabicPeriod"/>
            </a:pPr>
            <a:r>
              <a:rPr lang="en" sz="2000"/>
              <a:t>Technology used</a:t>
            </a:r>
            <a:endParaRPr sz="2000"/>
          </a:p>
          <a:p>
            <a:pPr indent="-355600" lvl="0" marL="457200" rtl="0" algn="l">
              <a:lnSpc>
                <a:spcPct val="115000"/>
              </a:lnSpc>
              <a:spcBef>
                <a:spcPts val="0"/>
              </a:spcBef>
              <a:spcAft>
                <a:spcPts val="0"/>
              </a:spcAft>
              <a:buSzPts val="2000"/>
              <a:buAutoNum type="arabicPeriod"/>
            </a:pPr>
            <a:r>
              <a:rPr lang="en" sz="2000"/>
              <a:t>Implementation</a:t>
            </a:r>
            <a:endParaRPr sz="2000"/>
          </a:p>
          <a:p>
            <a:pPr indent="-355600" lvl="0" marL="457200" rtl="0" algn="l">
              <a:lnSpc>
                <a:spcPct val="115000"/>
              </a:lnSpc>
              <a:spcBef>
                <a:spcPts val="0"/>
              </a:spcBef>
              <a:spcAft>
                <a:spcPts val="0"/>
              </a:spcAft>
              <a:buSzPts val="2000"/>
              <a:buAutoNum type="arabicPeriod"/>
            </a:pPr>
            <a:r>
              <a:rPr lang="en" sz="2000"/>
              <a:t>Challenges faced</a:t>
            </a:r>
            <a:endParaRPr sz="2000"/>
          </a:p>
          <a:p>
            <a:pPr indent="-355600" lvl="0" marL="457200" rtl="0" algn="l">
              <a:lnSpc>
                <a:spcPct val="115000"/>
              </a:lnSpc>
              <a:spcBef>
                <a:spcPts val="0"/>
              </a:spcBef>
              <a:spcAft>
                <a:spcPts val="0"/>
              </a:spcAft>
              <a:buSzPts val="2000"/>
              <a:buAutoNum type="arabicPeriod"/>
            </a:pPr>
            <a:r>
              <a:rPr lang="en" sz="2000"/>
              <a:t>Conclusion &amp; Future Work</a:t>
            </a:r>
            <a:endParaRPr sz="2000"/>
          </a:p>
        </p:txBody>
      </p:sp>
      <p:pic>
        <p:nvPicPr>
          <p:cNvPr id="185" name="Google Shape;185;p2"/>
          <p:cNvPicPr preferRelativeResize="0"/>
          <p:nvPr/>
        </p:nvPicPr>
        <p:blipFill rotWithShape="1">
          <a:blip r:embed="rId3">
            <a:alphaModFix/>
          </a:blip>
          <a:srcRect b="0" l="0" r="0" t="0"/>
          <a:stretch/>
        </p:blipFill>
        <p:spPr>
          <a:xfrm>
            <a:off x="5791200" y="390925"/>
            <a:ext cx="2858750" cy="4361651"/>
          </a:xfrm>
          <a:prstGeom prst="rect">
            <a:avLst/>
          </a:prstGeom>
          <a:noFill/>
          <a:ln>
            <a:noFill/>
          </a:ln>
        </p:spPr>
      </p:pic>
      <p:pic>
        <p:nvPicPr>
          <p:cNvPr id="186" name="Google Shape;186;p2"/>
          <p:cNvPicPr preferRelativeResize="0"/>
          <p:nvPr/>
        </p:nvPicPr>
        <p:blipFill rotWithShape="1">
          <a:blip r:embed="rId4">
            <a:alphaModFix/>
          </a:blip>
          <a:srcRect b="0" l="0" r="0" t="0"/>
          <a:stretch/>
        </p:blipFill>
        <p:spPr>
          <a:xfrm>
            <a:off x="8175656" y="255986"/>
            <a:ext cx="701645" cy="7568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20"/>
          <p:cNvSpPr/>
          <p:nvPr/>
        </p:nvSpPr>
        <p:spPr>
          <a:xfrm>
            <a:off x="591099" y="1637025"/>
            <a:ext cx="1826700" cy="1046700"/>
          </a:xfrm>
          <a:prstGeom prst="rect">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0" name="Google Shape;330;p20"/>
          <p:cNvSpPr/>
          <p:nvPr/>
        </p:nvSpPr>
        <p:spPr>
          <a:xfrm>
            <a:off x="7039500" y="1692375"/>
            <a:ext cx="1576200" cy="1046700"/>
          </a:xfrm>
          <a:prstGeom prst="rect">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1" name="Google Shape;331;p20"/>
          <p:cNvSpPr/>
          <p:nvPr/>
        </p:nvSpPr>
        <p:spPr>
          <a:xfrm>
            <a:off x="3966099" y="1637025"/>
            <a:ext cx="1826700" cy="10467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2" name="Google Shape;332;p20"/>
          <p:cNvSpPr txBox="1"/>
          <p:nvPr/>
        </p:nvSpPr>
        <p:spPr>
          <a:xfrm>
            <a:off x="2621938" y="1025500"/>
            <a:ext cx="1140000" cy="831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Calibri"/>
                <a:ea typeface="Calibri"/>
                <a:cs typeface="Calibri"/>
                <a:sym typeface="Calibri"/>
              </a:rPr>
              <a:t>Hi-C Experimental Data</a:t>
            </a:r>
            <a:endParaRPr b="0" i="0" sz="1400" u="none" cap="none" strike="noStrike">
              <a:solidFill>
                <a:srgbClr val="000000"/>
              </a:solidFill>
              <a:latin typeface="Calibri"/>
              <a:ea typeface="Calibri"/>
              <a:cs typeface="Calibri"/>
              <a:sym typeface="Calibri"/>
            </a:endParaRPr>
          </a:p>
        </p:txBody>
      </p:sp>
      <p:sp>
        <p:nvSpPr>
          <p:cNvPr id="333" name="Google Shape;333;p20"/>
          <p:cNvSpPr txBox="1"/>
          <p:nvPr/>
        </p:nvSpPr>
        <p:spPr>
          <a:xfrm>
            <a:off x="5918601" y="811325"/>
            <a:ext cx="1140000" cy="1262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Calibri"/>
                <a:ea typeface="Calibri"/>
                <a:cs typeface="Calibri"/>
                <a:sym typeface="Calibri"/>
              </a:rPr>
              <a:t>Model: Classification into TAD or non TAD region</a:t>
            </a:r>
            <a:endParaRPr b="0" i="0" sz="1400" u="none" cap="none" strike="noStrike">
              <a:solidFill>
                <a:srgbClr val="000000"/>
              </a:solidFill>
              <a:latin typeface="Calibri"/>
              <a:ea typeface="Calibri"/>
              <a:cs typeface="Calibri"/>
              <a:sym typeface="Calibri"/>
            </a:endParaRPr>
          </a:p>
        </p:txBody>
      </p:sp>
      <p:sp>
        <p:nvSpPr>
          <p:cNvPr id="334" name="Google Shape;334;p20"/>
          <p:cNvSpPr txBox="1"/>
          <p:nvPr/>
        </p:nvSpPr>
        <p:spPr>
          <a:xfrm>
            <a:off x="7781275" y="3188800"/>
            <a:ext cx="1220400" cy="1262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Calibri"/>
                <a:ea typeface="Calibri"/>
                <a:cs typeface="Calibri"/>
                <a:sym typeface="Calibri"/>
              </a:rPr>
              <a:t>The classification output and WHAT caused the output</a:t>
            </a:r>
            <a:endParaRPr b="0" i="0" sz="1400" u="none" cap="none" strike="noStrike">
              <a:solidFill>
                <a:srgbClr val="000000"/>
              </a:solidFill>
              <a:latin typeface="Calibri"/>
              <a:ea typeface="Calibri"/>
              <a:cs typeface="Calibri"/>
              <a:sym typeface="Calibri"/>
            </a:endParaRPr>
          </a:p>
        </p:txBody>
      </p:sp>
      <p:sp>
        <p:nvSpPr>
          <p:cNvPr id="335" name="Google Shape;335;p20"/>
          <p:cNvSpPr txBox="1"/>
          <p:nvPr/>
        </p:nvSpPr>
        <p:spPr>
          <a:xfrm>
            <a:off x="1179622" y="1960275"/>
            <a:ext cx="951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Calibri"/>
                <a:ea typeface="Calibri"/>
                <a:cs typeface="Calibri"/>
                <a:sym typeface="Calibri"/>
              </a:rPr>
              <a:t>INPUT</a:t>
            </a:r>
            <a:endParaRPr b="0" i="0" sz="1400" u="none" cap="none" strike="noStrike">
              <a:solidFill>
                <a:srgbClr val="000000"/>
              </a:solidFill>
              <a:latin typeface="Calibri"/>
              <a:ea typeface="Calibri"/>
              <a:cs typeface="Calibri"/>
              <a:sym typeface="Calibri"/>
            </a:endParaRPr>
          </a:p>
        </p:txBody>
      </p:sp>
      <p:sp>
        <p:nvSpPr>
          <p:cNvPr id="336" name="Google Shape;336;p20"/>
          <p:cNvSpPr txBox="1"/>
          <p:nvPr/>
        </p:nvSpPr>
        <p:spPr>
          <a:xfrm>
            <a:off x="4193051" y="1960275"/>
            <a:ext cx="1372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Calibri"/>
                <a:ea typeface="Calibri"/>
                <a:cs typeface="Calibri"/>
                <a:sym typeface="Calibri"/>
              </a:rPr>
              <a:t>CLASSIFICATION</a:t>
            </a:r>
            <a:endParaRPr b="0" i="0" sz="1400" u="none" cap="none" strike="noStrike">
              <a:solidFill>
                <a:srgbClr val="000000"/>
              </a:solidFill>
              <a:latin typeface="Calibri"/>
              <a:ea typeface="Calibri"/>
              <a:cs typeface="Calibri"/>
              <a:sym typeface="Calibri"/>
            </a:endParaRPr>
          </a:p>
        </p:txBody>
      </p:sp>
      <p:sp>
        <p:nvSpPr>
          <p:cNvPr id="337" name="Google Shape;337;p20"/>
          <p:cNvSpPr txBox="1"/>
          <p:nvPr/>
        </p:nvSpPr>
        <p:spPr>
          <a:xfrm>
            <a:off x="7184388" y="2015625"/>
            <a:ext cx="1372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Calibri"/>
                <a:ea typeface="Calibri"/>
                <a:cs typeface="Calibri"/>
                <a:sym typeface="Calibri"/>
              </a:rPr>
              <a:t>EXPLAINABLE AI</a:t>
            </a:r>
            <a:endParaRPr b="0" i="0" sz="1400" u="none" cap="none" strike="noStrike">
              <a:solidFill>
                <a:srgbClr val="000000"/>
              </a:solidFill>
              <a:latin typeface="Calibri"/>
              <a:ea typeface="Calibri"/>
              <a:cs typeface="Calibri"/>
              <a:sym typeface="Calibri"/>
            </a:endParaRPr>
          </a:p>
        </p:txBody>
      </p:sp>
      <p:sp>
        <p:nvSpPr>
          <p:cNvPr id="338" name="Google Shape;338;p20"/>
          <p:cNvSpPr/>
          <p:nvPr/>
        </p:nvSpPr>
        <p:spPr>
          <a:xfrm>
            <a:off x="2491600" y="2070975"/>
            <a:ext cx="1372800" cy="400200"/>
          </a:xfrm>
          <a:prstGeom prst="rightArrow">
            <a:avLst>
              <a:gd fmla="val 34258"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9" name="Google Shape;339;p20"/>
          <p:cNvSpPr txBox="1"/>
          <p:nvPr>
            <p:ph type="title"/>
          </p:nvPr>
        </p:nvSpPr>
        <p:spPr>
          <a:xfrm>
            <a:off x="819150" y="268325"/>
            <a:ext cx="7505700" cy="5430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u="sng"/>
              <a:t>DFD-0</a:t>
            </a:r>
            <a:endParaRPr b="1" u="sng"/>
          </a:p>
        </p:txBody>
      </p:sp>
      <p:pic>
        <p:nvPicPr>
          <p:cNvPr id="340" name="Google Shape;340;p20"/>
          <p:cNvPicPr preferRelativeResize="0"/>
          <p:nvPr/>
        </p:nvPicPr>
        <p:blipFill rotWithShape="1">
          <a:blip r:embed="rId3">
            <a:alphaModFix/>
          </a:blip>
          <a:srcRect b="0" l="0" r="0" t="0"/>
          <a:stretch/>
        </p:blipFill>
        <p:spPr>
          <a:xfrm>
            <a:off x="8175656" y="255986"/>
            <a:ext cx="701645" cy="756875"/>
          </a:xfrm>
          <a:prstGeom prst="rect">
            <a:avLst/>
          </a:prstGeom>
          <a:noFill/>
          <a:ln>
            <a:noFill/>
          </a:ln>
        </p:spPr>
      </p:pic>
      <p:sp>
        <p:nvSpPr>
          <p:cNvPr id="341" name="Google Shape;341;p20"/>
          <p:cNvSpPr/>
          <p:nvPr/>
        </p:nvSpPr>
        <p:spPr>
          <a:xfrm>
            <a:off x="656125" y="3509425"/>
            <a:ext cx="1576200" cy="1046700"/>
          </a:xfrm>
          <a:prstGeom prst="rect">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 name="Google Shape;342;p20"/>
          <p:cNvSpPr txBox="1"/>
          <p:nvPr/>
        </p:nvSpPr>
        <p:spPr>
          <a:xfrm>
            <a:off x="1019725" y="3832675"/>
            <a:ext cx="849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Calibri"/>
                <a:ea typeface="Calibri"/>
                <a:cs typeface="Calibri"/>
                <a:sym typeface="Calibri"/>
              </a:rPr>
              <a:t>OUTPUT</a:t>
            </a:r>
            <a:endParaRPr b="0" i="0" sz="1400" u="none" cap="none" strike="noStrike">
              <a:solidFill>
                <a:srgbClr val="000000"/>
              </a:solidFill>
              <a:latin typeface="Calibri"/>
              <a:ea typeface="Calibri"/>
              <a:cs typeface="Calibri"/>
              <a:sym typeface="Calibri"/>
            </a:endParaRPr>
          </a:p>
        </p:txBody>
      </p:sp>
      <p:sp>
        <p:nvSpPr>
          <p:cNvPr id="343" name="Google Shape;343;p20"/>
          <p:cNvSpPr/>
          <p:nvPr/>
        </p:nvSpPr>
        <p:spPr>
          <a:xfrm flipH="1" rot="-5400000">
            <a:off x="6267425" y="2907925"/>
            <a:ext cx="1473300" cy="1379400"/>
          </a:xfrm>
          <a:prstGeom prst="bentUpArrow">
            <a:avLst>
              <a:gd fmla="val 12852" name="adj1"/>
              <a:gd fmla="val 17113" name="adj2"/>
              <a:gd fmla="val 18890" name="adj3"/>
            </a:avLst>
          </a:prstGeom>
          <a:solidFill>
            <a:schemeClr val="dk2"/>
          </a:solidFill>
          <a:ln cap="flat" cmpd="sng" w="9525">
            <a:solidFill>
              <a:srgbClr val="21212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 name="Google Shape;344;p20"/>
          <p:cNvSpPr/>
          <p:nvPr/>
        </p:nvSpPr>
        <p:spPr>
          <a:xfrm rot="10800000">
            <a:off x="2325100" y="3832575"/>
            <a:ext cx="1424700" cy="448500"/>
          </a:xfrm>
          <a:prstGeom prst="rightArrow">
            <a:avLst>
              <a:gd fmla="val 34169"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 name="Google Shape;345;p20"/>
          <p:cNvSpPr/>
          <p:nvPr/>
        </p:nvSpPr>
        <p:spPr>
          <a:xfrm>
            <a:off x="5868200" y="2022675"/>
            <a:ext cx="1095900" cy="448500"/>
          </a:xfrm>
          <a:prstGeom prst="rightArrow">
            <a:avLst>
              <a:gd fmla="val 34036" name="adj1"/>
              <a:gd fmla="val 51182"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 name="Google Shape;346;p20"/>
          <p:cNvSpPr/>
          <p:nvPr/>
        </p:nvSpPr>
        <p:spPr>
          <a:xfrm>
            <a:off x="3842575" y="3509425"/>
            <a:ext cx="2294100" cy="10467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7" name="Google Shape;347;p20"/>
          <p:cNvSpPr txBox="1"/>
          <p:nvPr/>
        </p:nvSpPr>
        <p:spPr>
          <a:xfrm>
            <a:off x="4144912" y="3832675"/>
            <a:ext cx="1723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Calibri"/>
                <a:ea typeface="Calibri"/>
                <a:cs typeface="Calibri"/>
                <a:sym typeface="Calibri"/>
              </a:rPr>
              <a:t>DATA VISUALIZATION</a:t>
            </a:r>
            <a:endParaRPr b="0" i="0" sz="1400" u="none" cap="none" strike="noStrike">
              <a:solidFill>
                <a:srgbClr val="000000"/>
              </a:solidFill>
              <a:latin typeface="Calibri"/>
              <a:ea typeface="Calibri"/>
              <a:cs typeface="Calibri"/>
              <a:sym typeface="Calibri"/>
            </a:endParaRPr>
          </a:p>
        </p:txBody>
      </p:sp>
      <p:sp>
        <p:nvSpPr>
          <p:cNvPr id="348" name="Google Shape;348;p20"/>
          <p:cNvSpPr txBox="1"/>
          <p:nvPr/>
        </p:nvSpPr>
        <p:spPr>
          <a:xfrm>
            <a:off x="2427250" y="2860975"/>
            <a:ext cx="1220400" cy="831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Calibri"/>
                <a:ea typeface="Calibri"/>
                <a:cs typeface="Calibri"/>
                <a:sym typeface="Calibri"/>
              </a:rPr>
              <a:t>Classification Metrics</a:t>
            </a:r>
            <a:endParaRPr b="0" i="0" sz="14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Calibri"/>
                <a:ea typeface="Calibri"/>
                <a:cs typeface="Calibri"/>
                <a:sym typeface="Calibri"/>
              </a:rPr>
              <a:t> and Curves</a:t>
            </a:r>
            <a:endParaRPr b="0" i="0" sz="1400" u="none" cap="none" strike="noStrike">
              <a:solidFill>
                <a:srgbClr val="000000"/>
              </a:solidFill>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21"/>
          <p:cNvSpPr/>
          <p:nvPr/>
        </p:nvSpPr>
        <p:spPr>
          <a:xfrm>
            <a:off x="467300" y="1852575"/>
            <a:ext cx="854400" cy="615600"/>
          </a:xfrm>
          <a:prstGeom prst="rect">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4" name="Google Shape;354;p21"/>
          <p:cNvSpPr/>
          <p:nvPr/>
        </p:nvSpPr>
        <p:spPr>
          <a:xfrm>
            <a:off x="7175525" y="1907925"/>
            <a:ext cx="1500000" cy="615600"/>
          </a:xfrm>
          <a:prstGeom prst="rect">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 name="Google Shape;355;p21"/>
          <p:cNvSpPr/>
          <p:nvPr/>
        </p:nvSpPr>
        <p:spPr>
          <a:xfrm>
            <a:off x="3692162" y="1781925"/>
            <a:ext cx="1372800" cy="7569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6" name="Google Shape;356;p21"/>
          <p:cNvSpPr txBox="1"/>
          <p:nvPr/>
        </p:nvSpPr>
        <p:spPr>
          <a:xfrm>
            <a:off x="1467025" y="985750"/>
            <a:ext cx="2168100" cy="1185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 sz="1300" u="none" cap="none" strike="noStrike">
                <a:solidFill>
                  <a:srgbClr val="000000"/>
                </a:solidFill>
                <a:latin typeface="Calibri"/>
                <a:ea typeface="Calibri"/>
                <a:cs typeface="Calibri"/>
                <a:sym typeface="Calibri"/>
              </a:rPr>
              <a:t>Hi-C experimental data (&lt;1MB) </a:t>
            </a:r>
            <a:endParaRPr b="0" i="0" sz="13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300"/>
              <a:buFont typeface="Arial"/>
              <a:buNone/>
            </a:pPr>
            <a:r>
              <a:rPr b="0" i="0" lang="en" sz="1300" u="none" cap="none" strike="noStrike">
                <a:solidFill>
                  <a:srgbClr val="000000"/>
                </a:solidFill>
                <a:latin typeface="Calibri"/>
                <a:ea typeface="Calibri"/>
                <a:cs typeface="Calibri"/>
                <a:sym typeface="Calibri"/>
              </a:rPr>
              <a:t>BED File (browser extensible data) with 20k regions of the human genome</a:t>
            </a:r>
            <a:endParaRPr b="0" i="0" sz="1300" u="none" cap="none" strike="noStrike">
              <a:solidFill>
                <a:srgbClr val="000000"/>
              </a:solidFill>
              <a:latin typeface="Calibri"/>
              <a:ea typeface="Calibri"/>
              <a:cs typeface="Calibri"/>
              <a:sym typeface="Calibri"/>
            </a:endParaRPr>
          </a:p>
        </p:txBody>
      </p:sp>
      <p:sp>
        <p:nvSpPr>
          <p:cNvPr id="357" name="Google Shape;357;p21"/>
          <p:cNvSpPr txBox="1"/>
          <p:nvPr/>
        </p:nvSpPr>
        <p:spPr>
          <a:xfrm>
            <a:off x="5064938" y="1085800"/>
            <a:ext cx="1872600" cy="985200"/>
          </a:xfrm>
          <a:prstGeom prst="rect">
            <a:avLst/>
          </a:prstGeom>
          <a:noFill/>
          <a:ln>
            <a:noFill/>
          </a:ln>
        </p:spPr>
        <p:txBody>
          <a:bodyPr anchorCtr="0" anchor="t" bIns="91425" lIns="91425" spcFirstLastPara="1" rIns="91425" wrap="square" tIns="91425">
            <a:spAutoFit/>
          </a:bodyPr>
          <a:lstStyle/>
          <a:p>
            <a:pPr indent="-311150" lvl="0" marL="457200" marR="0" rtl="0" algn="l">
              <a:lnSpc>
                <a:spcPct val="100000"/>
              </a:lnSpc>
              <a:spcBef>
                <a:spcPts val="0"/>
              </a:spcBef>
              <a:spcAft>
                <a:spcPts val="0"/>
              </a:spcAft>
              <a:buClr>
                <a:srgbClr val="000000"/>
              </a:buClr>
              <a:buSzPts val="1300"/>
              <a:buFont typeface="Calibri"/>
              <a:buAutoNum type="arabicPeriod"/>
            </a:pPr>
            <a:r>
              <a:rPr b="0" i="0" lang="en" sz="1300" u="none" cap="none" strike="noStrike">
                <a:solidFill>
                  <a:srgbClr val="000000"/>
                </a:solidFill>
                <a:latin typeface="Calibri"/>
                <a:ea typeface="Calibri"/>
                <a:cs typeface="Calibri"/>
                <a:sym typeface="Calibri"/>
              </a:rPr>
              <a:t>Higher Order Markov Models </a:t>
            </a:r>
            <a:endParaRPr b="0" i="0" sz="1300" u="none" cap="none" strike="noStrike">
              <a:solidFill>
                <a:srgbClr val="000000"/>
              </a:solidFill>
              <a:latin typeface="Calibri"/>
              <a:ea typeface="Calibri"/>
              <a:cs typeface="Calibri"/>
              <a:sym typeface="Calibri"/>
            </a:endParaRPr>
          </a:p>
          <a:p>
            <a:pPr indent="-311150" lvl="0" marL="457200" marR="0" rtl="0" algn="l">
              <a:lnSpc>
                <a:spcPct val="100000"/>
              </a:lnSpc>
              <a:spcBef>
                <a:spcPts val="0"/>
              </a:spcBef>
              <a:spcAft>
                <a:spcPts val="0"/>
              </a:spcAft>
              <a:buClr>
                <a:srgbClr val="000000"/>
              </a:buClr>
              <a:buSzPts val="1300"/>
              <a:buFont typeface="Calibri"/>
              <a:buAutoNum type="arabicPeriod"/>
            </a:pPr>
            <a:r>
              <a:rPr b="0" i="0" lang="en" sz="1300" u="none" cap="none" strike="noStrike">
                <a:solidFill>
                  <a:srgbClr val="000000"/>
                </a:solidFill>
                <a:latin typeface="Calibri"/>
                <a:ea typeface="Calibri"/>
                <a:cs typeface="Calibri"/>
                <a:sym typeface="Calibri"/>
              </a:rPr>
              <a:t>Deep Learning - DeepBind</a:t>
            </a:r>
            <a:endParaRPr b="0" i="0" sz="1300" u="none" cap="none" strike="noStrike">
              <a:solidFill>
                <a:srgbClr val="000000"/>
              </a:solidFill>
              <a:latin typeface="Calibri"/>
              <a:ea typeface="Calibri"/>
              <a:cs typeface="Calibri"/>
              <a:sym typeface="Calibri"/>
            </a:endParaRPr>
          </a:p>
        </p:txBody>
      </p:sp>
      <p:sp>
        <p:nvSpPr>
          <p:cNvPr id="358" name="Google Shape;358;p21"/>
          <p:cNvSpPr txBox="1"/>
          <p:nvPr/>
        </p:nvSpPr>
        <p:spPr>
          <a:xfrm>
            <a:off x="7790825" y="2825725"/>
            <a:ext cx="998400" cy="985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 sz="1300" u="none" cap="none" strike="noStrike">
                <a:solidFill>
                  <a:srgbClr val="000000"/>
                </a:solidFill>
                <a:latin typeface="Calibri"/>
                <a:ea typeface="Calibri"/>
                <a:cs typeface="Calibri"/>
                <a:sym typeface="Calibri"/>
              </a:rPr>
              <a:t>DeepLift to backtrack and answer “WHY”</a:t>
            </a:r>
            <a:endParaRPr b="0" i="0" sz="1300" u="none" cap="none" strike="noStrike">
              <a:solidFill>
                <a:srgbClr val="000000"/>
              </a:solidFill>
              <a:latin typeface="Calibri"/>
              <a:ea typeface="Calibri"/>
              <a:cs typeface="Calibri"/>
              <a:sym typeface="Calibri"/>
            </a:endParaRPr>
          </a:p>
        </p:txBody>
      </p:sp>
      <p:sp>
        <p:nvSpPr>
          <p:cNvPr id="359" name="Google Shape;359;p21"/>
          <p:cNvSpPr txBox="1"/>
          <p:nvPr/>
        </p:nvSpPr>
        <p:spPr>
          <a:xfrm>
            <a:off x="543650" y="1960275"/>
            <a:ext cx="7017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Calibri"/>
                <a:ea typeface="Calibri"/>
                <a:cs typeface="Calibri"/>
                <a:sym typeface="Calibri"/>
              </a:rPr>
              <a:t>INPUT</a:t>
            </a:r>
            <a:endParaRPr b="0" i="0" sz="1400" u="none" cap="none" strike="noStrike">
              <a:solidFill>
                <a:srgbClr val="000000"/>
              </a:solidFill>
              <a:latin typeface="Calibri"/>
              <a:ea typeface="Calibri"/>
              <a:cs typeface="Calibri"/>
              <a:sym typeface="Calibri"/>
            </a:endParaRPr>
          </a:p>
        </p:txBody>
      </p:sp>
      <p:sp>
        <p:nvSpPr>
          <p:cNvPr id="360" name="Google Shape;360;p21"/>
          <p:cNvSpPr txBox="1"/>
          <p:nvPr/>
        </p:nvSpPr>
        <p:spPr>
          <a:xfrm>
            <a:off x="3692139" y="1960275"/>
            <a:ext cx="1372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Calibri"/>
                <a:ea typeface="Calibri"/>
                <a:cs typeface="Calibri"/>
                <a:sym typeface="Calibri"/>
              </a:rPr>
              <a:t>CLASSIFICATION</a:t>
            </a:r>
            <a:endParaRPr b="0" i="0" sz="1400" u="none" cap="none" strike="noStrike">
              <a:solidFill>
                <a:srgbClr val="000000"/>
              </a:solidFill>
              <a:latin typeface="Calibri"/>
              <a:ea typeface="Calibri"/>
              <a:cs typeface="Calibri"/>
              <a:sym typeface="Calibri"/>
            </a:endParaRPr>
          </a:p>
        </p:txBody>
      </p:sp>
      <p:sp>
        <p:nvSpPr>
          <p:cNvPr id="361" name="Google Shape;361;p21"/>
          <p:cNvSpPr txBox="1"/>
          <p:nvPr/>
        </p:nvSpPr>
        <p:spPr>
          <a:xfrm>
            <a:off x="7239125" y="2015625"/>
            <a:ext cx="1372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Calibri"/>
                <a:ea typeface="Calibri"/>
                <a:cs typeface="Calibri"/>
                <a:sym typeface="Calibri"/>
              </a:rPr>
              <a:t>EXPLAINABLE AI</a:t>
            </a:r>
            <a:endParaRPr b="0" i="0" sz="1400" u="none" cap="none" strike="noStrike">
              <a:solidFill>
                <a:srgbClr val="000000"/>
              </a:solidFill>
              <a:latin typeface="Calibri"/>
              <a:ea typeface="Calibri"/>
              <a:cs typeface="Calibri"/>
              <a:sym typeface="Calibri"/>
            </a:endParaRPr>
          </a:p>
        </p:txBody>
      </p:sp>
      <p:sp>
        <p:nvSpPr>
          <p:cNvPr id="362" name="Google Shape;362;p21"/>
          <p:cNvSpPr/>
          <p:nvPr/>
        </p:nvSpPr>
        <p:spPr>
          <a:xfrm>
            <a:off x="1426975" y="1960275"/>
            <a:ext cx="2168100" cy="400200"/>
          </a:xfrm>
          <a:prstGeom prst="rightArrow">
            <a:avLst>
              <a:gd fmla="val 34258"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3" name="Google Shape;363;p21"/>
          <p:cNvSpPr txBox="1"/>
          <p:nvPr>
            <p:ph type="title"/>
          </p:nvPr>
        </p:nvSpPr>
        <p:spPr>
          <a:xfrm>
            <a:off x="819150" y="268325"/>
            <a:ext cx="1667700" cy="5430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u="sng"/>
              <a:t>DFD-1</a:t>
            </a:r>
            <a:endParaRPr b="1" u="sng"/>
          </a:p>
        </p:txBody>
      </p:sp>
      <p:pic>
        <p:nvPicPr>
          <p:cNvPr id="364" name="Google Shape;364;p21"/>
          <p:cNvPicPr preferRelativeResize="0"/>
          <p:nvPr/>
        </p:nvPicPr>
        <p:blipFill rotWithShape="1">
          <a:blip r:embed="rId3">
            <a:alphaModFix/>
          </a:blip>
          <a:srcRect b="0" l="0" r="0" t="0"/>
          <a:stretch/>
        </p:blipFill>
        <p:spPr>
          <a:xfrm>
            <a:off x="8175656" y="255986"/>
            <a:ext cx="701645" cy="756875"/>
          </a:xfrm>
          <a:prstGeom prst="rect">
            <a:avLst/>
          </a:prstGeom>
          <a:noFill/>
          <a:ln>
            <a:noFill/>
          </a:ln>
        </p:spPr>
      </p:pic>
      <p:sp>
        <p:nvSpPr>
          <p:cNvPr id="365" name="Google Shape;365;p21"/>
          <p:cNvSpPr/>
          <p:nvPr/>
        </p:nvSpPr>
        <p:spPr>
          <a:xfrm>
            <a:off x="612625" y="3704425"/>
            <a:ext cx="854400" cy="656700"/>
          </a:xfrm>
          <a:prstGeom prst="rect">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6" name="Google Shape;366;p21"/>
          <p:cNvSpPr txBox="1"/>
          <p:nvPr/>
        </p:nvSpPr>
        <p:spPr>
          <a:xfrm>
            <a:off x="612625" y="3832675"/>
            <a:ext cx="8544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Calibri"/>
                <a:ea typeface="Calibri"/>
                <a:cs typeface="Calibri"/>
                <a:sym typeface="Calibri"/>
              </a:rPr>
              <a:t>OUTPUT</a:t>
            </a:r>
            <a:endParaRPr b="0" i="0" sz="1400" u="none" cap="none" strike="noStrike">
              <a:solidFill>
                <a:srgbClr val="000000"/>
              </a:solidFill>
              <a:latin typeface="Calibri"/>
              <a:ea typeface="Calibri"/>
              <a:cs typeface="Calibri"/>
              <a:sym typeface="Calibri"/>
            </a:endParaRPr>
          </a:p>
        </p:txBody>
      </p:sp>
      <p:sp>
        <p:nvSpPr>
          <p:cNvPr id="367" name="Google Shape;367;p21"/>
          <p:cNvSpPr/>
          <p:nvPr/>
        </p:nvSpPr>
        <p:spPr>
          <a:xfrm flipH="1" rot="-5400000">
            <a:off x="6367750" y="2892475"/>
            <a:ext cx="1473300" cy="1207500"/>
          </a:xfrm>
          <a:prstGeom prst="bentUpArrow">
            <a:avLst>
              <a:gd fmla="val 12852" name="adj1"/>
              <a:gd fmla="val 17113" name="adj2"/>
              <a:gd fmla="val 18890" name="adj3"/>
            </a:avLst>
          </a:prstGeom>
          <a:solidFill>
            <a:schemeClr val="dk2"/>
          </a:solidFill>
          <a:ln cap="flat" cmpd="sng" w="9525">
            <a:solidFill>
              <a:srgbClr val="21212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8" name="Google Shape;368;p21"/>
          <p:cNvSpPr/>
          <p:nvPr/>
        </p:nvSpPr>
        <p:spPr>
          <a:xfrm rot="10800000">
            <a:off x="1605725" y="3832675"/>
            <a:ext cx="3168600" cy="448500"/>
          </a:xfrm>
          <a:prstGeom prst="rightArrow">
            <a:avLst>
              <a:gd fmla="val 34169" name="adj1"/>
              <a:gd fmla="val 317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9" name="Google Shape;369;p21"/>
          <p:cNvSpPr/>
          <p:nvPr/>
        </p:nvSpPr>
        <p:spPr>
          <a:xfrm>
            <a:off x="5155375" y="2022675"/>
            <a:ext cx="1872600" cy="448500"/>
          </a:xfrm>
          <a:prstGeom prst="rightArrow">
            <a:avLst>
              <a:gd fmla="val 34036" name="adj1"/>
              <a:gd fmla="val 51182"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0" name="Google Shape;370;p21"/>
          <p:cNvSpPr/>
          <p:nvPr/>
        </p:nvSpPr>
        <p:spPr>
          <a:xfrm>
            <a:off x="4917975" y="3654325"/>
            <a:ext cx="1500000" cy="7569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 name="Google Shape;371;p21"/>
          <p:cNvSpPr txBox="1"/>
          <p:nvPr/>
        </p:nvSpPr>
        <p:spPr>
          <a:xfrm>
            <a:off x="5021925" y="3749350"/>
            <a:ext cx="12921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Calibri"/>
                <a:ea typeface="Calibri"/>
                <a:cs typeface="Calibri"/>
                <a:sym typeface="Calibri"/>
              </a:rPr>
              <a:t>DATA </a:t>
            </a:r>
            <a:endParaRPr b="0" i="0" sz="14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Calibri"/>
                <a:ea typeface="Calibri"/>
                <a:cs typeface="Calibri"/>
                <a:sym typeface="Calibri"/>
              </a:rPr>
              <a:t>VISUALIZATION</a:t>
            </a:r>
            <a:endParaRPr b="0" i="0" sz="1400" u="none" cap="none" strike="noStrike">
              <a:solidFill>
                <a:srgbClr val="000000"/>
              </a:solidFill>
              <a:latin typeface="Calibri"/>
              <a:ea typeface="Calibri"/>
              <a:cs typeface="Calibri"/>
              <a:sym typeface="Calibri"/>
            </a:endParaRPr>
          </a:p>
        </p:txBody>
      </p:sp>
      <p:sp>
        <p:nvSpPr>
          <p:cNvPr id="372" name="Google Shape;372;p21"/>
          <p:cNvSpPr txBox="1"/>
          <p:nvPr/>
        </p:nvSpPr>
        <p:spPr>
          <a:xfrm>
            <a:off x="1318325" y="2625625"/>
            <a:ext cx="3743400" cy="1385400"/>
          </a:xfrm>
          <a:prstGeom prst="rect">
            <a:avLst/>
          </a:prstGeom>
          <a:noFill/>
          <a:ln>
            <a:noFill/>
          </a:ln>
        </p:spPr>
        <p:txBody>
          <a:bodyPr anchorCtr="0" anchor="t" bIns="91425" lIns="91425" spcFirstLastPara="1" rIns="91425" wrap="square" tIns="91425">
            <a:spAutoFit/>
          </a:bodyPr>
          <a:lstStyle/>
          <a:p>
            <a:pPr indent="-311150" lvl="0" marL="457200" marR="0" rtl="0" algn="l">
              <a:lnSpc>
                <a:spcPct val="100000"/>
              </a:lnSpc>
              <a:spcBef>
                <a:spcPts val="0"/>
              </a:spcBef>
              <a:spcAft>
                <a:spcPts val="0"/>
              </a:spcAft>
              <a:buClr>
                <a:srgbClr val="000000"/>
              </a:buClr>
              <a:buSzPts val="1300"/>
              <a:buFont typeface="Calibri"/>
              <a:buAutoNum type="arabicPeriod"/>
            </a:pPr>
            <a:r>
              <a:rPr b="0" i="0" lang="en" sz="1300" u="none" cap="none" strike="noStrike">
                <a:solidFill>
                  <a:srgbClr val="000000"/>
                </a:solidFill>
                <a:latin typeface="Calibri"/>
                <a:ea typeface="Calibri"/>
                <a:cs typeface="Calibri"/>
                <a:sym typeface="Calibri"/>
              </a:rPr>
              <a:t>Accuracy </a:t>
            </a:r>
            <a:endParaRPr b="0" i="0" sz="1300" u="none" cap="none" strike="noStrike">
              <a:solidFill>
                <a:srgbClr val="000000"/>
              </a:solidFill>
              <a:latin typeface="Calibri"/>
              <a:ea typeface="Calibri"/>
              <a:cs typeface="Calibri"/>
              <a:sym typeface="Calibri"/>
            </a:endParaRPr>
          </a:p>
          <a:p>
            <a:pPr indent="-311150" lvl="0" marL="457200" marR="0" rtl="0" algn="l">
              <a:lnSpc>
                <a:spcPct val="100000"/>
              </a:lnSpc>
              <a:spcBef>
                <a:spcPts val="0"/>
              </a:spcBef>
              <a:spcAft>
                <a:spcPts val="0"/>
              </a:spcAft>
              <a:buClr>
                <a:srgbClr val="000000"/>
              </a:buClr>
              <a:buSzPts val="1300"/>
              <a:buFont typeface="Calibri"/>
              <a:buAutoNum type="arabicPeriod"/>
            </a:pPr>
            <a:r>
              <a:rPr b="0" i="0" lang="en" sz="1300" u="none" cap="none" strike="noStrike">
                <a:solidFill>
                  <a:srgbClr val="000000"/>
                </a:solidFill>
                <a:latin typeface="Calibri"/>
                <a:ea typeface="Calibri"/>
                <a:cs typeface="Calibri"/>
                <a:sym typeface="Calibri"/>
              </a:rPr>
              <a:t>AUC RoC Curve </a:t>
            </a:r>
            <a:endParaRPr b="0" i="0" sz="1300" u="none" cap="none" strike="noStrike">
              <a:solidFill>
                <a:srgbClr val="000000"/>
              </a:solidFill>
              <a:latin typeface="Calibri"/>
              <a:ea typeface="Calibri"/>
              <a:cs typeface="Calibri"/>
              <a:sym typeface="Calibri"/>
            </a:endParaRPr>
          </a:p>
          <a:p>
            <a:pPr indent="-311150" lvl="0" marL="457200" marR="0" rtl="0" algn="l">
              <a:lnSpc>
                <a:spcPct val="100000"/>
              </a:lnSpc>
              <a:spcBef>
                <a:spcPts val="0"/>
              </a:spcBef>
              <a:spcAft>
                <a:spcPts val="0"/>
              </a:spcAft>
              <a:buClr>
                <a:srgbClr val="000000"/>
              </a:buClr>
              <a:buSzPts val="1300"/>
              <a:buFont typeface="Calibri"/>
              <a:buAutoNum type="arabicPeriod"/>
            </a:pPr>
            <a:r>
              <a:rPr b="0" i="0" lang="en" sz="1300" u="none" cap="none" strike="noStrike">
                <a:solidFill>
                  <a:srgbClr val="000000"/>
                </a:solidFill>
                <a:latin typeface="Calibri"/>
                <a:ea typeface="Calibri"/>
                <a:cs typeface="Calibri"/>
                <a:sym typeface="Calibri"/>
              </a:rPr>
              <a:t>Precision Recall Curve </a:t>
            </a:r>
            <a:endParaRPr b="0" i="0" sz="1300" u="none" cap="none" strike="noStrike">
              <a:solidFill>
                <a:srgbClr val="000000"/>
              </a:solidFill>
              <a:latin typeface="Calibri"/>
              <a:ea typeface="Calibri"/>
              <a:cs typeface="Calibri"/>
              <a:sym typeface="Calibri"/>
            </a:endParaRPr>
          </a:p>
          <a:p>
            <a:pPr indent="-311150" lvl="0" marL="457200" marR="0" rtl="0" algn="l">
              <a:lnSpc>
                <a:spcPct val="100000"/>
              </a:lnSpc>
              <a:spcBef>
                <a:spcPts val="0"/>
              </a:spcBef>
              <a:spcAft>
                <a:spcPts val="0"/>
              </a:spcAft>
              <a:buClr>
                <a:srgbClr val="000000"/>
              </a:buClr>
              <a:buSzPts val="1300"/>
              <a:buFont typeface="Calibri"/>
              <a:buAutoNum type="arabicPeriod"/>
            </a:pPr>
            <a:r>
              <a:rPr b="0" i="0" lang="en" sz="1300" u="none" cap="none" strike="noStrike">
                <a:solidFill>
                  <a:srgbClr val="000000"/>
                </a:solidFill>
                <a:latin typeface="Calibri"/>
                <a:ea typeface="Calibri"/>
                <a:cs typeface="Calibri"/>
                <a:sym typeface="Calibri"/>
              </a:rPr>
              <a:t>Confusion Matrix </a:t>
            </a:r>
            <a:endParaRPr b="0" i="0" sz="1300" u="none" cap="none" strike="noStrike">
              <a:solidFill>
                <a:srgbClr val="000000"/>
              </a:solidFill>
              <a:latin typeface="Calibri"/>
              <a:ea typeface="Calibri"/>
              <a:cs typeface="Calibri"/>
              <a:sym typeface="Calibri"/>
            </a:endParaRPr>
          </a:p>
          <a:p>
            <a:pPr indent="-311150" lvl="0" marL="457200" marR="0" rtl="0" algn="l">
              <a:lnSpc>
                <a:spcPct val="100000"/>
              </a:lnSpc>
              <a:spcBef>
                <a:spcPts val="0"/>
              </a:spcBef>
              <a:spcAft>
                <a:spcPts val="0"/>
              </a:spcAft>
              <a:buClr>
                <a:srgbClr val="000000"/>
              </a:buClr>
              <a:buSzPts val="1300"/>
              <a:buFont typeface="Calibri"/>
              <a:buAutoNum type="arabicPeriod"/>
            </a:pPr>
            <a:r>
              <a:rPr b="0" i="0" lang="en" sz="1300" u="none" cap="none" strike="noStrike">
                <a:solidFill>
                  <a:srgbClr val="000000"/>
                </a:solidFill>
                <a:latin typeface="Calibri"/>
                <a:ea typeface="Calibri"/>
                <a:cs typeface="Calibri"/>
                <a:sym typeface="Calibri"/>
              </a:rPr>
              <a:t>The highest frequency element from the Markov Model</a:t>
            </a:r>
            <a:endParaRPr b="0" i="0" sz="1300" u="none" cap="none" strike="noStrike">
              <a:solidFill>
                <a:srgbClr val="000000"/>
              </a:solidFill>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p22"/>
          <p:cNvSpPr txBox="1"/>
          <p:nvPr>
            <p:ph type="title"/>
          </p:nvPr>
        </p:nvSpPr>
        <p:spPr>
          <a:xfrm>
            <a:off x="655200" y="362913"/>
            <a:ext cx="3310200" cy="5430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u="sng"/>
              <a:t>Sequence Diagram</a:t>
            </a:r>
            <a:endParaRPr b="1" u="sng"/>
          </a:p>
        </p:txBody>
      </p:sp>
      <p:pic>
        <p:nvPicPr>
          <p:cNvPr id="378" name="Google Shape;378;p22"/>
          <p:cNvPicPr preferRelativeResize="0"/>
          <p:nvPr/>
        </p:nvPicPr>
        <p:blipFill rotWithShape="1">
          <a:blip r:embed="rId3">
            <a:alphaModFix/>
          </a:blip>
          <a:srcRect b="0" l="0" r="0" t="0"/>
          <a:stretch/>
        </p:blipFill>
        <p:spPr>
          <a:xfrm>
            <a:off x="8175656" y="255986"/>
            <a:ext cx="701645" cy="756875"/>
          </a:xfrm>
          <a:prstGeom prst="rect">
            <a:avLst/>
          </a:prstGeom>
          <a:noFill/>
          <a:ln>
            <a:noFill/>
          </a:ln>
        </p:spPr>
      </p:pic>
      <p:pic>
        <p:nvPicPr>
          <p:cNvPr id="379" name="Google Shape;379;p22"/>
          <p:cNvPicPr preferRelativeResize="0"/>
          <p:nvPr/>
        </p:nvPicPr>
        <p:blipFill rotWithShape="1">
          <a:blip r:embed="rId4">
            <a:alphaModFix/>
          </a:blip>
          <a:srcRect b="0" l="0" r="0" t="0"/>
          <a:stretch/>
        </p:blipFill>
        <p:spPr>
          <a:xfrm>
            <a:off x="1027063" y="1012850"/>
            <a:ext cx="7089875" cy="36186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p23"/>
          <p:cNvSpPr txBox="1"/>
          <p:nvPr>
            <p:ph type="title"/>
          </p:nvPr>
        </p:nvSpPr>
        <p:spPr>
          <a:xfrm>
            <a:off x="819150" y="362925"/>
            <a:ext cx="7505700" cy="5430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u="sng"/>
              <a:t>Activity Diagram</a:t>
            </a:r>
            <a:endParaRPr b="1" u="sng"/>
          </a:p>
        </p:txBody>
      </p:sp>
      <p:pic>
        <p:nvPicPr>
          <p:cNvPr id="385" name="Google Shape;385;p23"/>
          <p:cNvPicPr preferRelativeResize="0"/>
          <p:nvPr/>
        </p:nvPicPr>
        <p:blipFill rotWithShape="1">
          <a:blip r:embed="rId3">
            <a:alphaModFix/>
          </a:blip>
          <a:srcRect b="0" l="0" r="0" t="0"/>
          <a:stretch/>
        </p:blipFill>
        <p:spPr>
          <a:xfrm>
            <a:off x="8175656" y="255986"/>
            <a:ext cx="701645" cy="756875"/>
          </a:xfrm>
          <a:prstGeom prst="rect">
            <a:avLst/>
          </a:prstGeom>
          <a:noFill/>
          <a:ln>
            <a:noFill/>
          </a:ln>
        </p:spPr>
      </p:pic>
      <p:pic>
        <p:nvPicPr>
          <p:cNvPr id="386" name="Google Shape;386;p23"/>
          <p:cNvPicPr preferRelativeResize="0"/>
          <p:nvPr/>
        </p:nvPicPr>
        <p:blipFill rotWithShape="1">
          <a:blip r:embed="rId4">
            <a:alphaModFix/>
          </a:blip>
          <a:srcRect b="0" l="0" r="0" t="0"/>
          <a:stretch/>
        </p:blipFill>
        <p:spPr>
          <a:xfrm>
            <a:off x="1502463" y="905925"/>
            <a:ext cx="6139076" cy="39327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24"/>
          <p:cNvSpPr txBox="1"/>
          <p:nvPr>
            <p:ph type="title"/>
          </p:nvPr>
        </p:nvSpPr>
        <p:spPr>
          <a:xfrm>
            <a:off x="510925" y="362925"/>
            <a:ext cx="7813800" cy="5430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u="sng"/>
              <a:t>Test Cases</a:t>
            </a:r>
            <a:endParaRPr b="1" u="sng"/>
          </a:p>
        </p:txBody>
      </p:sp>
      <p:graphicFrame>
        <p:nvGraphicFramePr>
          <p:cNvPr id="392" name="Google Shape;392;p24"/>
          <p:cNvGraphicFramePr/>
          <p:nvPr/>
        </p:nvGraphicFramePr>
        <p:xfrm>
          <a:off x="379838" y="1020600"/>
          <a:ext cx="3000000" cy="3000000"/>
        </p:xfrm>
        <a:graphic>
          <a:graphicData uri="http://schemas.openxmlformats.org/drawingml/2006/table">
            <a:tbl>
              <a:tblPr>
                <a:noFill/>
                <a:tableStyleId>{8FE747B8-08F9-40AA-91DB-541C6FBD0C79}</a:tableStyleId>
              </a:tblPr>
              <a:tblGrid>
                <a:gridCol w="448250"/>
                <a:gridCol w="980625"/>
                <a:gridCol w="2034475"/>
                <a:gridCol w="1367800"/>
                <a:gridCol w="2768125"/>
                <a:gridCol w="785050"/>
              </a:tblGrid>
              <a:tr h="575500">
                <a:tc>
                  <a:txBody>
                    <a:bodyPr/>
                    <a:lstStyle/>
                    <a:p>
                      <a:pPr indent="0" lvl="0" marL="0" marR="0" rtl="0" algn="l">
                        <a:lnSpc>
                          <a:spcPct val="100000"/>
                        </a:lnSpc>
                        <a:spcBef>
                          <a:spcPts val="0"/>
                        </a:spcBef>
                        <a:spcAft>
                          <a:spcPts val="0"/>
                        </a:spcAft>
                        <a:buClr>
                          <a:srgbClr val="000000"/>
                        </a:buClr>
                        <a:buSzPts val="1400"/>
                        <a:buFont typeface="Arial"/>
                        <a:buNone/>
                      </a:pPr>
                      <a:r>
                        <a:rPr b="1" lang="en" sz="1400" u="none" cap="none" strike="noStrike"/>
                        <a:t>Sr.no</a:t>
                      </a:r>
                      <a:endParaRPr b="1" sz="1400" u="none" cap="none" strike="noStrike"/>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FFF2CC"/>
                    </a:solidFill>
                  </a:tcPr>
                </a:tc>
                <a:tc>
                  <a:txBody>
                    <a:bodyPr/>
                    <a:lstStyle/>
                    <a:p>
                      <a:pPr indent="0" lvl="0" marL="0" marR="0" rtl="0" algn="l">
                        <a:lnSpc>
                          <a:spcPct val="100000"/>
                        </a:lnSpc>
                        <a:spcBef>
                          <a:spcPts val="0"/>
                        </a:spcBef>
                        <a:spcAft>
                          <a:spcPts val="0"/>
                        </a:spcAft>
                        <a:buClr>
                          <a:srgbClr val="000000"/>
                        </a:buClr>
                        <a:buSzPts val="1400"/>
                        <a:buFont typeface="Arial"/>
                        <a:buNone/>
                      </a:pPr>
                      <a:r>
                        <a:rPr b="1" lang="en" sz="1400" u="none" cap="none" strike="noStrike"/>
                        <a:t>Test Case Name</a:t>
                      </a:r>
                      <a:endParaRPr b="1" sz="1400" u="none" cap="none" strike="noStrike"/>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FFF2CC"/>
                    </a:solidFill>
                  </a:tcPr>
                </a:tc>
                <a:tc>
                  <a:txBody>
                    <a:bodyPr/>
                    <a:lstStyle/>
                    <a:p>
                      <a:pPr indent="0" lvl="0" marL="0" marR="0" rtl="0" algn="l">
                        <a:lnSpc>
                          <a:spcPct val="100000"/>
                        </a:lnSpc>
                        <a:spcBef>
                          <a:spcPts val="0"/>
                        </a:spcBef>
                        <a:spcAft>
                          <a:spcPts val="0"/>
                        </a:spcAft>
                        <a:buClr>
                          <a:srgbClr val="000000"/>
                        </a:buClr>
                        <a:buSzPts val="1400"/>
                        <a:buFont typeface="Arial"/>
                        <a:buNone/>
                      </a:pPr>
                      <a:r>
                        <a:rPr b="1" lang="en" sz="1400" u="none" cap="none" strike="noStrike"/>
                        <a:t>Purpose of the test</a:t>
                      </a:r>
                      <a:endParaRPr b="1" sz="1400" u="none" cap="none" strike="noStrike"/>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FFF2CC"/>
                    </a:solidFill>
                  </a:tcPr>
                </a:tc>
                <a:tc>
                  <a:txBody>
                    <a:bodyPr/>
                    <a:lstStyle/>
                    <a:p>
                      <a:pPr indent="0" lvl="0" marL="0" marR="0" rtl="0" algn="l">
                        <a:lnSpc>
                          <a:spcPct val="100000"/>
                        </a:lnSpc>
                        <a:spcBef>
                          <a:spcPts val="0"/>
                        </a:spcBef>
                        <a:spcAft>
                          <a:spcPts val="0"/>
                        </a:spcAft>
                        <a:buClr>
                          <a:srgbClr val="000000"/>
                        </a:buClr>
                        <a:buSzPts val="1400"/>
                        <a:buFont typeface="Arial"/>
                        <a:buNone/>
                      </a:pPr>
                      <a:r>
                        <a:rPr b="1" lang="en" sz="1400" u="none" cap="none" strike="noStrike"/>
                        <a:t>Input</a:t>
                      </a:r>
                      <a:endParaRPr b="1" sz="1400" u="none" cap="none" strike="noStrike"/>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FFF2CC"/>
                    </a:solidFill>
                  </a:tcPr>
                </a:tc>
                <a:tc>
                  <a:txBody>
                    <a:bodyPr/>
                    <a:lstStyle/>
                    <a:p>
                      <a:pPr indent="0" lvl="0" marL="0" marR="0" rtl="0" algn="l">
                        <a:lnSpc>
                          <a:spcPct val="100000"/>
                        </a:lnSpc>
                        <a:spcBef>
                          <a:spcPts val="0"/>
                        </a:spcBef>
                        <a:spcAft>
                          <a:spcPts val="0"/>
                        </a:spcAft>
                        <a:buClr>
                          <a:srgbClr val="000000"/>
                        </a:buClr>
                        <a:buSzPts val="1400"/>
                        <a:buFont typeface="Arial"/>
                        <a:buNone/>
                      </a:pPr>
                      <a:r>
                        <a:rPr b="1" lang="en" sz="1400" u="none" cap="none" strike="noStrike"/>
                        <a:t>Expected Output</a:t>
                      </a:r>
                      <a:endParaRPr b="1" sz="1400" u="none" cap="none" strike="noStrike"/>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FFF2CC"/>
                    </a:solidFill>
                  </a:tcPr>
                </a:tc>
                <a:tc>
                  <a:txBody>
                    <a:bodyPr/>
                    <a:lstStyle/>
                    <a:p>
                      <a:pPr indent="0" lvl="0" marL="0" marR="0" rtl="0" algn="l">
                        <a:lnSpc>
                          <a:spcPct val="100000"/>
                        </a:lnSpc>
                        <a:spcBef>
                          <a:spcPts val="0"/>
                        </a:spcBef>
                        <a:spcAft>
                          <a:spcPts val="0"/>
                        </a:spcAft>
                        <a:buClr>
                          <a:srgbClr val="000000"/>
                        </a:buClr>
                        <a:buSzPts val="1400"/>
                        <a:buFont typeface="Arial"/>
                        <a:buNone/>
                      </a:pPr>
                      <a:r>
                        <a:rPr b="1" lang="en" sz="1400" u="none" cap="none" strike="noStrike"/>
                        <a:t>Test Result</a:t>
                      </a:r>
                      <a:endParaRPr b="1" sz="1400" u="none" cap="none" strike="noStrike"/>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FFF2CC"/>
                    </a:solidFill>
                  </a:tcPr>
                </a:tc>
              </a:tr>
              <a:tr h="776925">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1</a:t>
                      </a:r>
                      <a:endParaRPr sz="1400" u="none" cap="none" strike="noStrike"/>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Generate a Fasta File</a:t>
                      </a:r>
                      <a:endParaRPr sz="1400" u="none" cap="none" strike="noStrike"/>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To validate a Fasta file is generated from the HiC Data From NCBI</a:t>
                      </a:r>
                      <a:endParaRPr sz="1400" u="none" cap="none" strike="noStrike"/>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HiC Data From NCBI</a:t>
                      </a:r>
                      <a:endParaRPr sz="1400" u="none" cap="none" strike="noStrike"/>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The user can see the Fasta File that is  to the classified.</a:t>
                      </a:r>
                      <a:endParaRPr sz="1400" u="none" cap="none" strike="noStrike"/>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Pass</a:t>
                      </a:r>
                      <a:endParaRPr sz="1400" u="none" cap="none" strike="noStrike"/>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996000">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2</a:t>
                      </a:r>
                      <a:endParaRPr sz="1400" u="none" cap="none" strike="noStrike"/>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Predict using Markov Models</a:t>
                      </a:r>
                      <a:endParaRPr sz="1400" u="none" cap="none" strike="noStrike"/>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To validate the region is classified in TAD/Non TAD using Markov Models</a:t>
                      </a:r>
                      <a:endParaRPr sz="1400" u="none" cap="none" strike="noStrike"/>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Preprocessed Fasta File</a:t>
                      </a:r>
                      <a:endParaRPr sz="1400" u="none" cap="none" strike="noStrike"/>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The user can see the classification &amp;  the parameters which lead to the classification using Markov Models</a:t>
                      </a:r>
                      <a:endParaRPr sz="1400" u="none" cap="none" strike="noStrike"/>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Pass</a:t>
                      </a:r>
                      <a:endParaRPr sz="1400" u="none" cap="none" strike="noStrike"/>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942650">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3</a:t>
                      </a:r>
                      <a:endParaRPr sz="1400" u="none" cap="none" strike="noStrike"/>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Predict using Deep Learning</a:t>
                      </a:r>
                      <a:endParaRPr sz="1400" u="none" cap="none" strike="noStrike"/>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To validate the region is classified in TAD/Non TAD using DeepBind and Deeplift</a:t>
                      </a:r>
                      <a:endParaRPr sz="1400" u="none" cap="none" strike="noStrike"/>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Preprocessed Fasta File</a:t>
                      </a:r>
                      <a:endParaRPr sz="1400" u="none" cap="none" strike="noStrike"/>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The user can see the classification &amp;  the parameters which lead to the classification using Deep Learning</a:t>
                      </a:r>
                      <a:endParaRPr sz="1400" u="none" cap="none" strike="noStrike"/>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298450" lvl="0" marL="457200" marR="0" rtl="0" algn="l">
                        <a:lnSpc>
                          <a:spcPct val="100000"/>
                        </a:lnSpc>
                        <a:spcBef>
                          <a:spcPts val="0"/>
                        </a:spcBef>
                        <a:spcAft>
                          <a:spcPts val="0"/>
                        </a:spcAft>
                        <a:buClr>
                          <a:srgbClr val="000000"/>
                        </a:buClr>
                        <a:buSzPts val="1100"/>
                        <a:buFont typeface="Arial"/>
                        <a:buChar char="-"/>
                      </a:pPr>
                      <a:r>
                        <a:t/>
                      </a:r>
                      <a:endParaRPr sz="1100" u="none" cap="none" strike="noStrike"/>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bl>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25"/>
          <p:cNvSpPr txBox="1"/>
          <p:nvPr>
            <p:ph type="title"/>
          </p:nvPr>
        </p:nvSpPr>
        <p:spPr>
          <a:xfrm>
            <a:off x="510925" y="362925"/>
            <a:ext cx="7813800" cy="5430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u="sng"/>
              <a:t>Test Cases</a:t>
            </a:r>
            <a:endParaRPr b="1" u="sng"/>
          </a:p>
        </p:txBody>
      </p:sp>
      <p:graphicFrame>
        <p:nvGraphicFramePr>
          <p:cNvPr id="398" name="Google Shape;398;p25"/>
          <p:cNvGraphicFramePr/>
          <p:nvPr/>
        </p:nvGraphicFramePr>
        <p:xfrm>
          <a:off x="379838" y="1020600"/>
          <a:ext cx="3000000" cy="3000000"/>
        </p:xfrm>
        <a:graphic>
          <a:graphicData uri="http://schemas.openxmlformats.org/drawingml/2006/table">
            <a:tbl>
              <a:tblPr>
                <a:noFill/>
                <a:tableStyleId>{8FE747B8-08F9-40AA-91DB-541C6FBD0C79}</a:tableStyleId>
              </a:tblPr>
              <a:tblGrid>
                <a:gridCol w="448250"/>
                <a:gridCol w="1381875"/>
                <a:gridCol w="1797375"/>
                <a:gridCol w="984775"/>
                <a:gridCol w="2987000"/>
                <a:gridCol w="785050"/>
              </a:tblGrid>
              <a:tr h="575500">
                <a:tc>
                  <a:txBody>
                    <a:bodyPr/>
                    <a:lstStyle/>
                    <a:p>
                      <a:pPr indent="0" lvl="0" marL="0" marR="0" rtl="0" algn="l">
                        <a:lnSpc>
                          <a:spcPct val="100000"/>
                        </a:lnSpc>
                        <a:spcBef>
                          <a:spcPts val="0"/>
                        </a:spcBef>
                        <a:spcAft>
                          <a:spcPts val="0"/>
                        </a:spcAft>
                        <a:buClr>
                          <a:srgbClr val="000000"/>
                        </a:buClr>
                        <a:buSzPts val="1400"/>
                        <a:buFont typeface="Arial"/>
                        <a:buNone/>
                      </a:pPr>
                      <a:r>
                        <a:rPr b="1" lang="en" sz="1400" u="none" cap="none" strike="noStrike"/>
                        <a:t>Sr.no</a:t>
                      </a:r>
                      <a:endParaRPr b="1" sz="1400" u="none" cap="none" strike="noStrike"/>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FFF2CC"/>
                    </a:solidFill>
                  </a:tcPr>
                </a:tc>
                <a:tc>
                  <a:txBody>
                    <a:bodyPr/>
                    <a:lstStyle/>
                    <a:p>
                      <a:pPr indent="0" lvl="0" marL="0" marR="0" rtl="0" algn="l">
                        <a:lnSpc>
                          <a:spcPct val="100000"/>
                        </a:lnSpc>
                        <a:spcBef>
                          <a:spcPts val="0"/>
                        </a:spcBef>
                        <a:spcAft>
                          <a:spcPts val="0"/>
                        </a:spcAft>
                        <a:buClr>
                          <a:srgbClr val="000000"/>
                        </a:buClr>
                        <a:buSzPts val="1400"/>
                        <a:buFont typeface="Arial"/>
                        <a:buNone/>
                      </a:pPr>
                      <a:r>
                        <a:rPr b="1" lang="en" sz="1400" u="none" cap="none" strike="noStrike"/>
                        <a:t>Test Case Name</a:t>
                      </a:r>
                      <a:endParaRPr b="1" sz="1400" u="none" cap="none" strike="noStrike"/>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FFF2CC"/>
                    </a:solidFill>
                  </a:tcPr>
                </a:tc>
                <a:tc>
                  <a:txBody>
                    <a:bodyPr/>
                    <a:lstStyle/>
                    <a:p>
                      <a:pPr indent="0" lvl="0" marL="0" marR="0" rtl="0" algn="l">
                        <a:lnSpc>
                          <a:spcPct val="100000"/>
                        </a:lnSpc>
                        <a:spcBef>
                          <a:spcPts val="0"/>
                        </a:spcBef>
                        <a:spcAft>
                          <a:spcPts val="0"/>
                        </a:spcAft>
                        <a:buClr>
                          <a:srgbClr val="000000"/>
                        </a:buClr>
                        <a:buSzPts val="1400"/>
                        <a:buFont typeface="Arial"/>
                        <a:buNone/>
                      </a:pPr>
                      <a:r>
                        <a:rPr b="1" lang="en" sz="1400" u="none" cap="none" strike="noStrike"/>
                        <a:t>Purpose of the test</a:t>
                      </a:r>
                      <a:endParaRPr b="1" sz="1400" u="none" cap="none" strike="noStrike"/>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FFF2CC"/>
                    </a:solidFill>
                  </a:tcPr>
                </a:tc>
                <a:tc>
                  <a:txBody>
                    <a:bodyPr/>
                    <a:lstStyle/>
                    <a:p>
                      <a:pPr indent="0" lvl="0" marL="0" marR="0" rtl="0" algn="l">
                        <a:lnSpc>
                          <a:spcPct val="100000"/>
                        </a:lnSpc>
                        <a:spcBef>
                          <a:spcPts val="0"/>
                        </a:spcBef>
                        <a:spcAft>
                          <a:spcPts val="0"/>
                        </a:spcAft>
                        <a:buClr>
                          <a:srgbClr val="000000"/>
                        </a:buClr>
                        <a:buSzPts val="1400"/>
                        <a:buFont typeface="Arial"/>
                        <a:buNone/>
                      </a:pPr>
                      <a:r>
                        <a:rPr b="1" lang="en" sz="1400" u="none" cap="none" strike="noStrike"/>
                        <a:t>Input</a:t>
                      </a:r>
                      <a:endParaRPr b="1" sz="1400" u="none" cap="none" strike="noStrike"/>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FFF2CC"/>
                    </a:solidFill>
                  </a:tcPr>
                </a:tc>
                <a:tc>
                  <a:txBody>
                    <a:bodyPr/>
                    <a:lstStyle/>
                    <a:p>
                      <a:pPr indent="0" lvl="0" marL="0" marR="0" rtl="0" algn="l">
                        <a:lnSpc>
                          <a:spcPct val="100000"/>
                        </a:lnSpc>
                        <a:spcBef>
                          <a:spcPts val="0"/>
                        </a:spcBef>
                        <a:spcAft>
                          <a:spcPts val="0"/>
                        </a:spcAft>
                        <a:buClr>
                          <a:srgbClr val="000000"/>
                        </a:buClr>
                        <a:buSzPts val="1400"/>
                        <a:buFont typeface="Arial"/>
                        <a:buNone/>
                      </a:pPr>
                      <a:r>
                        <a:rPr b="1" lang="en" sz="1400" u="none" cap="none" strike="noStrike"/>
                        <a:t>Expected Output</a:t>
                      </a:r>
                      <a:endParaRPr b="1" sz="1400" u="none" cap="none" strike="noStrike"/>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FFF2CC"/>
                    </a:solidFill>
                  </a:tcPr>
                </a:tc>
                <a:tc>
                  <a:txBody>
                    <a:bodyPr/>
                    <a:lstStyle/>
                    <a:p>
                      <a:pPr indent="0" lvl="0" marL="0" marR="0" rtl="0" algn="l">
                        <a:lnSpc>
                          <a:spcPct val="100000"/>
                        </a:lnSpc>
                        <a:spcBef>
                          <a:spcPts val="0"/>
                        </a:spcBef>
                        <a:spcAft>
                          <a:spcPts val="0"/>
                        </a:spcAft>
                        <a:buClr>
                          <a:srgbClr val="000000"/>
                        </a:buClr>
                        <a:buSzPts val="1400"/>
                        <a:buFont typeface="Arial"/>
                        <a:buNone/>
                      </a:pPr>
                      <a:r>
                        <a:rPr b="1" lang="en" sz="1400" u="none" cap="none" strike="noStrike"/>
                        <a:t>Test Result</a:t>
                      </a:r>
                      <a:endParaRPr b="1" sz="1400" u="none" cap="none" strike="noStrike"/>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FFF2CC"/>
                    </a:solidFill>
                  </a:tcPr>
                </a:tc>
              </a:tr>
              <a:tr h="1535975">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4</a:t>
                      </a:r>
                      <a:endParaRPr sz="1400" u="none" cap="none" strike="noStrike"/>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Generate Data Visualizations</a:t>
                      </a:r>
                      <a:endParaRPr sz="1400" u="none" cap="none" strike="noStrike"/>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To validate that data visualizations are generated by the classifier output</a:t>
                      </a:r>
                      <a:endParaRPr sz="1400" u="none" cap="none" strike="noStrike"/>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Output from Classifier Data</a:t>
                      </a:r>
                      <a:endParaRPr sz="1400" u="none" cap="none" strike="noStrike"/>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The user can see data visualizations like the accuracy of the classifier, AUC RoC and Precision Recall Curves,Confusion Matrix, and the highest frequency element from the Markov Model</a:t>
                      </a:r>
                      <a:endParaRPr sz="1400" u="none" cap="none" strike="noStrike"/>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399300">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Fail</a:t>
                      </a:r>
                      <a:endParaRPr sz="1400" u="none" cap="none" strike="noStrike"/>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726075">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Fail</a:t>
                      </a:r>
                      <a:endParaRPr sz="1400" u="none" cap="none" strike="noStrike"/>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bl>
          </a:graphicData>
        </a:graphic>
      </p:graphicFrame>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p26"/>
          <p:cNvSpPr txBox="1"/>
          <p:nvPr>
            <p:ph type="title"/>
          </p:nvPr>
        </p:nvSpPr>
        <p:spPr>
          <a:xfrm>
            <a:off x="819150" y="362925"/>
            <a:ext cx="7505700" cy="5430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u="sng"/>
              <a:t>Environment and technologies used</a:t>
            </a:r>
            <a:endParaRPr b="1" u="sng"/>
          </a:p>
          <a:p>
            <a:pPr indent="0" lvl="0" marL="0" rtl="0" algn="l">
              <a:lnSpc>
                <a:spcPct val="100000"/>
              </a:lnSpc>
              <a:spcBef>
                <a:spcPts val="0"/>
              </a:spcBef>
              <a:spcAft>
                <a:spcPts val="0"/>
              </a:spcAft>
              <a:buSzPct val="111111"/>
              <a:buNone/>
            </a:pPr>
            <a:r>
              <a:t/>
            </a:r>
            <a:endParaRPr b="1" u="sng"/>
          </a:p>
        </p:txBody>
      </p:sp>
      <p:pic>
        <p:nvPicPr>
          <p:cNvPr id="404" name="Google Shape;404;p26"/>
          <p:cNvPicPr preferRelativeResize="0"/>
          <p:nvPr/>
        </p:nvPicPr>
        <p:blipFill rotWithShape="1">
          <a:blip r:embed="rId3">
            <a:alphaModFix/>
          </a:blip>
          <a:srcRect b="0" l="0" r="0" t="0"/>
          <a:stretch/>
        </p:blipFill>
        <p:spPr>
          <a:xfrm>
            <a:off x="8175656" y="255986"/>
            <a:ext cx="701645" cy="756875"/>
          </a:xfrm>
          <a:prstGeom prst="rect">
            <a:avLst/>
          </a:prstGeom>
          <a:noFill/>
          <a:ln>
            <a:noFill/>
          </a:ln>
        </p:spPr>
      </p:pic>
      <p:sp>
        <p:nvSpPr>
          <p:cNvPr id="405" name="Google Shape;405;p26"/>
          <p:cNvSpPr/>
          <p:nvPr/>
        </p:nvSpPr>
        <p:spPr>
          <a:xfrm>
            <a:off x="565650" y="2837950"/>
            <a:ext cx="5745300" cy="1905000"/>
          </a:xfrm>
          <a:prstGeom prst="flowChartDelay">
            <a:avLst/>
          </a:prstGeom>
          <a:solidFill>
            <a:srgbClr val="D9D2E9"/>
          </a:solidFill>
          <a:ln cap="flat" cmpd="sng" w="9525">
            <a:solidFill>
              <a:srgbClr val="233A4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6" name="Google Shape;406;p26"/>
          <p:cNvSpPr/>
          <p:nvPr/>
        </p:nvSpPr>
        <p:spPr>
          <a:xfrm>
            <a:off x="565650" y="1152025"/>
            <a:ext cx="5636100" cy="1571700"/>
          </a:xfrm>
          <a:prstGeom prst="flowChartDelay">
            <a:avLst/>
          </a:prstGeom>
          <a:solidFill>
            <a:srgbClr val="FCE5CD"/>
          </a:solidFill>
          <a:ln cap="flat" cmpd="sng" w="9525">
            <a:solidFill>
              <a:srgbClr val="233A4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07" name="Google Shape;407;p26"/>
          <p:cNvPicPr preferRelativeResize="0"/>
          <p:nvPr/>
        </p:nvPicPr>
        <p:blipFill rotWithShape="1">
          <a:blip r:embed="rId4">
            <a:alphaModFix/>
          </a:blip>
          <a:srcRect b="0" l="0" r="0" t="0"/>
          <a:stretch/>
        </p:blipFill>
        <p:spPr>
          <a:xfrm>
            <a:off x="6428402" y="1114675"/>
            <a:ext cx="2065998" cy="890050"/>
          </a:xfrm>
          <a:prstGeom prst="rect">
            <a:avLst/>
          </a:prstGeom>
          <a:noFill/>
          <a:ln cap="flat" cmpd="sng" w="19050">
            <a:solidFill>
              <a:srgbClr val="233A44"/>
            </a:solidFill>
            <a:prstDash val="solid"/>
            <a:round/>
            <a:headEnd len="sm" w="sm" type="none"/>
            <a:tailEnd len="sm" w="sm" type="none"/>
          </a:ln>
        </p:spPr>
      </p:pic>
      <p:pic>
        <p:nvPicPr>
          <p:cNvPr id="408" name="Google Shape;408;p26"/>
          <p:cNvPicPr preferRelativeResize="0"/>
          <p:nvPr/>
        </p:nvPicPr>
        <p:blipFill rotWithShape="1">
          <a:blip r:embed="rId5">
            <a:alphaModFix/>
          </a:blip>
          <a:srcRect b="0" l="0" r="0" t="0"/>
          <a:stretch/>
        </p:blipFill>
        <p:spPr>
          <a:xfrm>
            <a:off x="6977767" y="3262428"/>
            <a:ext cx="1254958" cy="1226447"/>
          </a:xfrm>
          <a:prstGeom prst="rect">
            <a:avLst/>
          </a:prstGeom>
          <a:noFill/>
          <a:ln cap="flat" cmpd="sng" w="19050">
            <a:solidFill>
              <a:srgbClr val="233A44"/>
            </a:solidFill>
            <a:prstDash val="solid"/>
            <a:round/>
            <a:headEnd len="sm" w="sm" type="none"/>
            <a:tailEnd len="sm" w="sm" type="none"/>
          </a:ln>
        </p:spPr>
      </p:pic>
      <p:pic>
        <p:nvPicPr>
          <p:cNvPr id="409" name="Google Shape;409;p26"/>
          <p:cNvPicPr preferRelativeResize="0"/>
          <p:nvPr/>
        </p:nvPicPr>
        <p:blipFill rotWithShape="1">
          <a:blip r:embed="rId6">
            <a:alphaModFix/>
          </a:blip>
          <a:srcRect b="0" l="0" r="0" t="0"/>
          <a:stretch/>
        </p:blipFill>
        <p:spPr>
          <a:xfrm>
            <a:off x="7065946" y="2106549"/>
            <a:ext cx="1078573" cy="1054050"/>
          </a:xfrm>
          <a:prstGeom prst="rect">
            <a:avLst/>
          </a:prstGeom>
          <a:noFill/>
          <a:ln cap="flat" cmpd="sng" w="19050">
            <a:solidFill>
              <a:srgbClr val="233A44"/>
            </a:solidFill>
            <a:prstDash val="solid"/>
            <a:round/>
            <a:headEnd len="sm" w="sm" type="none"/>
            <a:tailEnd len="sm" w="sm" type="none"/>
          </a:ln>
        </p:spPr>
      </p:pic>
      <p:sp>
        <p:nvSpPr>
          <p:cNvPr id="410" name="Google Shape;410;p26"/>
          <p:cNvSpPr txBox="1"/>
          <p:nvPr/>
        </p:nvSpPr>
        <p:spPr>
          <a:xfrm>
            <a:off x="565650" y="1152025"/>
            <a:ext cx="4278000" cy="1569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0" i="0" lang="en" sz="1500" u="none" cap="none" strike="noStrike">
                <a:solidFill>
                  <a:srgbClr val="000000"/>
                </a:solidFill>
                <a:latin typeface="Arial"/>
                <a:ea typeface="Arial"/>
                <a:cs typeface="Arial"/>
                <a:sym typeface="Arial"/>
              </a:rPr>
              <a:t>Coding Language:</a:t>
            </a:r>
            <a:endParaRPr b="0" i="0" sz="1500" u="none" cap="none" strike="noStrike">
              <a:solidFill>
                <a:srgbClr val="000000"/>
              </a:solidFill>
              <a:latin typeface="Arial"/>
              <a:ea typeface="Arial"/>
              <a:cs typeface="Arial"/>
              <a:sym typeface="Arial"/>
            </a:endParaRPr>
          </a:p>
          <a:p>
            <a:pPr indent="-323850" lvl="0" marL="457200" marR="0" rtl="0" algn="l">
              <a:lnSpc>
                <a:spcPct val="100000"/>
              </a:lnSpc>
              <a:spcBef>
                <a:spcPts val="0"/>
              </a:spcBef>
              <a:spcAft>
                <a:spcPts val="0"/>
              </a:spcAft>
              <a:buClr>
                <a:srgbClr val="000000"/>
              </a:buClr>
              <a:buSzPts val="1500"/>
              <a:buFont typeface="Arial"/>
              <a:buChar char="●"/>
            </a:pPr>
            <a:r>
              <a:rPr b="0" i="0" lang="en" sz="1500" u="none" cap="none" strike="noStrike">
                <a:solidFill>
                  <a:srgbClr val="000000"/>
                </a:solidFill>
                <a:latin typeface="Arial"/>
                <a:ea typeface="Arial"/>
                <a:cs typeface="Arial"/>
                <a:sym typeface="Arial"/>
              </a:rPr>
              <a:t>Python</a:t>
            </a:r>
            <a:endParaRPr b="0" i="0" sz="1500" u="none" cap="none" strike="noStrike">
              <a:solidFill>
                <a:srgbClr val="000000"/>
              </a:solidFill>
              <a:latin typeface="Arial"/>
              <a:ea typeface="Arial"/>
              <a:cs typeface="Arial"/>
              <a:sym typeface="Arial"/>
            </a:endParaRPr>
          </a:p>
          <a:p>
            <a:pPr indent="-323850" lvl="0" marL="457200" marR="0" rtl="0" algn="l">
              <a:lnSpc>
                <a:spcPct val="100000"/>
              </a:lnSpc>
              <a:spcBef>
                <a:spcPts val="0"/>
              </a:spcBef>
              <a:spcAft>
                <a:spcPts val="0"/>
              </a:spcAft>
              <a:buClr>
                <a:srgbClr val="000000"/>
              </a:buClr>
              <a:buSzPts val="1500"/>
              <a:buFont typeface="Arial"/>
              <a:buChar char="●"/>
            </a:pPr>
            <a:r>
              <a:rPr b="0" i="0" lang="en" sz="1500" u="none" cap="none" strike="noStrike">
                <a:solidFill>
                  <a:srgbClr val="000000"/>
                </a:solidFill>
                <a:latin typeface="Arial"/>
                <a:ea typeface="Arial"/>
                <a:cs typeface="Arial"/>
                <a:sym typeface="Arial"/>
              </a:rPr>
              <a:t>Bash</a:t>
            </a:r>
            <a:endParaRPr b="0" i="0" sz="15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rPr b="0" i="0" lang="en" sz="1500" u="none" cap="none" strike="noStrike">
                <a:solidFill>
                  <a:srgbClr val="000000"/>
                </a:solidFill>
                <a:latin typeface="Arial"/>
                <a:ea typeface="Arial"/>
                <a:cs typeface="Arial"/>
                <a:sym typeface="Arial"/>
              </a:rPr>
              <a:t> </a:t>
            </a:r>
            <a:endParaRPr b="0" i="0" sz="15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rPr b="0" i="0" lang="en" sz="1500" u="none" cap="none" strike="noStrike">
                <a:solidFill>
                  <a:srgbClr val="000000"/>
                </a:solidFill>
                <a:latin typeface="Arial"/>
                <a:ea typeface="Arial"/>
                <a:cs typeface="Arial"/>
                <a:sym typeface="Arial"/>
              </a:rPr>
              <a:t>Web IDE:</a:t>
            </a:r>
            <a:endParaRPr b="0" i="0" sz="1500" u="none" cap="none" strike="noStrike">
              <a:solidFill>
                <a:srgbClr val="000000"/>
              </a:solidFill>
              <a:latin typeface="Arial"/>
              <a:ea typeface="Arial"/>
              <a:cs typeface="Arial"/>
              <a:sym typeface="Arial"/>
            </a:endParaRPr>
          </a:p>
          <a:p>
            <a:pPr indent="-323850" lvl="0" marL="457200" marR="0" rtl="0" algn="just">
              <a:lnSpc>
                <a:spcPct val="115000"/>
              </a:lnSpc>
              <a:spcBef>
                <a:spcPts val="0"/>
              </a:spcBef>
              <a:spcAft>
                <a:spcPts val="0"/>
              </a:spcAft>
              <a:buClr>
                <a:srgbClr val="000000"/>
              </a:buClr>
              <a:buSzPts val="1500"/>
              <a:buFont typeface="Arial"/>
              <a:buChar char="●"/>
            </a:pPr>
            <a:r>
              <a:rPr b="0" i="0" lang="en" sz="1500" u="none" cap="none" strike="noStrike">
                <a:solidFill>
                  <a:srgbClr val="000000"/>
                </a:solidFill>
                <a:latin typeface="Arial"/>
                <a:ea typeface="Arial"/>
                <a:cs typeface="Arial"/>
                <a:sym typeface="Arial"/>
              </a:rPr>
              <a:t>Google Colab</a:t>
            </a:r>
            <a:endParaRPr b="0" i="0" sz="1500" u="none" cap="none" strike="noStrike">
              <a:solidFill>
                <a:srgbClr val="000000"/>
              </a:solidFill>
              <a:latin typeface="Arial"/>
              <a:ea typeface="Arial"/>
              <a:cs typeface="Arial"/>
              <a:sym typeface="Arial"/>
            </a:endParaRPr>
          </a:p>
        </p:txBody>
      </p:sp>
      <p:sp>
        <p:nvSpPr>
          <p:cNvPr id="411" name="Google Shape;411;p26"/>
          <p:cNvSpPr txBox="1"/>
          <p:nvPr/>
        </p:nvSpPr>
        <p:spPr>
          <a:xfrm>
            <a:off x="565650" y="2969825"/>
            <a:ext cx="5234700" cy="1743300"/>
          </a:xfrm>
          <a:prstGeom prst="rect">
            <a:avLst/>
          </a:prstGeom>
          <a:noFill/>
          <a:ln>
            <a:noFill/>
          </a:ln>
        </p:spPr>
        <p:txBody>
          <a:bodyPr anchorCtr="0" anchor="t" bIns="91425" lIns="91425" spcFirstLastPara="1" rIns="91425" wrap="square" tIns="91425">
            <a:spAutoFit/>
          </a:bodyPr>
          <a:lstStyle/>
          <a:p>
            <a:pPr indent="0" lvl="0" marL="0" marR="0" rtl="0" algn="just">
              <a:lnSpc>
                <a:spcPct val="115000"/>
              </a:lnSpc>
              <a:spcBef>
                <a:spcPts val="0"/>
              </a:spcBef>
              <a:spcAft>
                <a:spcPts val="0"/>
              </a:spcAft>
              <a:buClr>
                <a:srgbClr val="000000"/>
              </a:buClr>
              <a:buSzPts val="1500"/>
              <a:buFont typeface="Arial"/>
              <a:buNone/>
            </a:pPr>
            <a:r>
              <a:rPr b="0" i="0" lang="en" sz="1500" u="none" cap="none" strike="noStrike">
                <a:solidFill>
                  <a:srgbClr val="000000"/>
                </a:solidFill>
                <a:latin typeface="Arial"/>
                <a:ea typeface="Arial"/>
                <a:cs typeface="Arial"/>
                <a:sym typeface="Arial"/>
              </a:rPr>
              <a:t>Hardware requirements:</a:t>
            </a:r>
            <a:endParaRPr b="0" i="0" sz="1500" u="none" cap="none" strike="noStrike">
              <a:solidFill>
                <a:srgbClr val="000000"/>
              </a:solidFill>
              <a:latin typeface="Arial"/>
              <a:ea typeface="Arial"/>
              <a:cs typeface="Arial"/>
              <a:sym typeface="Arial"/>
            </a:endParaRPr>
          </a:p>
          <a:p>
            <a:pPr indent="-323850" lvl="0" marL="457200" marR="0" rtl="0" algn="just">
              <a:lnSpc>
                <a:spcPct val="115000"/>
              </a:lnSpc>
              <a:spcBef>
                <a:spcPts val="0"/>
              </a:spcBef>
              <a:spcAft>
                <a:spcPts val="0"/>
              </a:spcAft>
              <a:buClr>
                <a:srgbClr val="000000"/>
              </a:buClr>
              <a:buSzPts val="1500"/>
              <a:buFont typeface="Arial"/>
              <a:buChar char="●"/>
            </a:pPr>
            <a:r>
              <a:rPr b="0" i="0" lang="en" sz="1500" u="none" cap="none" strike="noStrike">
                <a:solidFill>
                  <a:srgbClr val="000000"/>
                </a:solidFill>
                <a:latin typeface="Arial"/>
                <a:ea typeface="Arial"/>
                <a:cs typeface="Arial"/>
                <a:sym typeface="Arial"/>
              </a:rPr>
              <a:t>GPU access for training models</a:t>
            </a:r>
            <a:endParaRPr b="0" i="0" sz="1500" u="none" cap="none" strike="noStrike">
              <a:solidFill>
                <a:srgbClr val="000000"/>
              </a:solidFill>
              <a:latin typeface="Arial"/>
              <a:ea typeface="Arial"/>
              <a:cs typeface="Arial"/>
              <a:sym typeface="Arial"/>
            </a:endParaRPr>
          </a:p>
          <a:p>
            <a:pPr indent="-323850" lvl="0" marL="457200" marR="0" rtl="0" algn="just">
              <a:lnSpc>
                <a:spcPct val="115000"/>
              </a:lnSpc>
              <a:spcBef>
                <a:spcPts val="0"/>
              </a:spcBef>
              <a:spcAft>
                <a:spcPts val="0"/>
              </a:spcAft>
              <a:buClr>
                <a:srgbClr val="000000"/>
              </a:buClr>
              <a:buSzPts val="1500"/>
              <a:buFont typeface="Arial"/>
              <a:buChar char="●"/>
            </a:pPr>
            <a:r>
              <a:rPr b="0" i="0" lang="en" sz="1500" u="none" cap="none" strike="noStrike">
                <a:solidFill>
                  <a:srgbClr val="000000"/>
                </a:solidFill>
                <a:latin typeface="Arial"/>
                <a:ea typeface="Arial"/>
                <a:cs typeface="Arial"/>
                <a:sym typeface="Arial"/>
              </a:rPr>
              <a:t>Linux Kernel for bioinformatics tools (BED Tools)</a:t>
            </a:r>
            <a:endParaRPr b="0" i="0" sz="1500" u="none" cap="none" strike="noStrike">
              <a:solidFill>
                <a:srgbClr val="000000"/>
              </a:solidFill>
              <a:latin typeface="Arial"/>
              <a:ea typeface="Arial"/>
              <a:cs typeface="Arial"/>
              <a:sym typeface="Arial"/>
            </a:endParaRPr>
          </a:p>
          <a:p>
            <a:pPr indent="-323850" lvl="0" marL="457200" marR="0" rtl="0" algn="just">
              <a:lnSpc>
                <a:spcPct val="115000"/>
              </a:lnSpc>
              <a:spcBef>
                <a:spcPts val="0"/>
              </a:spcBef>
              <a:spcAft>
                <a:spcPts val="0"/>
              </a:spcAft>
              <a:buClr>
                <a:srgbClr val="000000"/>
              </a:buClr>
              <a:buSzPts val="1500"/>
              <a:buFont typeface="Arial"/>
              <a:buChar char="●"/>
            </a:pPr>
            <a:r>
              <a:rPr b="0" i="0" lang="en" sz="1500" u="none" cap="none" strike="noStrike">
                <a:solidFill>
                  <a:srgbClr val="000000"/>
                </a:solidFill>
                <a:latin typeface="Arial"/>
                <a:ea typeface="Arial"/>
                <a:cs typeface="Arial"/>
                <a:sym typeface="Arial"/>
              </a:rPr>
              <a:t>Intel i3 or higher</a:t>
            </a:r>
            <a:endParaRPr b="0" i="0" sz="1500" u="none" cap="none" strike="noStrike">
              <a:solidFill>
                <a:srgbClr val="000000"/>
              </a:solidFill>
              <a:latin typeface="Arial"/>
              <a:ea typeface="Arial"/>
              <a:cs typeface="Arial"/>
              <a:sym typeface="Arial"/>
            </a:endParaRPr>
          </a:p>
          <a:p>
            <a:pPr indent="-323850" lvl="0" marL="457200" marR="0" rtl="0" algn="just">
              <a:lnSpc>
                <a:spcPct val="115000"/>
              </a:lnSpc>
              <a:spcBef>
                <a:spcPts val="0"/>
              </a:spcBef>
              <a:spcAft>
                <a:spcPts val="0"/>
              </a:spcAft>
              <a:buClr>
                <a:srgbClr val="000000"/>
              </a:buClr>
              <a:buSzPts val="1500"/>
              <a:buFont typeface="Arial"/>
              <a:buChar char="●"/>
            </a:pPr>
            <a:r>
              <a:rPr b="0" i="0" lang="en" sz="1500" u="none" cap="none" strike="noStrike">
                <a:solidFill>
                  <a:srgbClr val="000000"/>
                </a:solidFill>
                <a:latin typeface="Arial"/>
                <a:ea typeface="Arial"/>
                <a:cs typeface="Arial"/>
                <a:sym typeface="Arial"/>
              </a:rPr>
              <a:t>4GB RAM</a:t>
            </a:r>
            <a:endParaRPr b="0" i="0" sz="1500" u="none" cap="none" strike="noStrike">
              <a:solidFill>
                <a:srgbClr val="000000"/>
              </a:solidFill>
              <a:latin typeface="Arial"/>
              <a:ea typeface="Arial"/>
              <a:cs typeface="Arial"/>
              <a:sym typeface="Arial"/>
            </a:endParaRPr>
          </a:p>
          <a:p>
            <a:pPr indent="-323850" lvl="0" marL="457200" marR="0" rtl="0" algn="just">
              <a:lnSpc>
                <a:spcPct val="115000"/>
              </a:lnSpc>
              <a:spcBef>
                <a:spcPts val="0"/>
              </a:spcBef>
              <a:spcAft>
                <a:spcPts val="0"/>
              </a:spcAft>
              <a:buClr>
                <a:srgbClr val="000000"/>
              </a:buClr>
              <a:buSzPts val="1500"/>
              <a:buFont typeface="Arial"/>
              <a:buChar char="●"/>
            </a:pPr>
            <a:r>
              <a:rPr b="0" i="0" lang="en" sz="1500" u="none" cap="none" strike="noStrike">
                <a:solidFill>
                  <a:srgbClr val="000000"/>
                </a:solidFill>
                <a:latin typeface="Arial"/>
                <a:ea typeface="Arial"/>
                <a:cs typeface="Arial"/>
                <a:sym typeface="Arial"/>
              </a:rPr>
              <a:t>1 Gb hard free drive space</a:t>
            </a:r>
            <a:endParaRPr b="0" i="0" sz="1500" u="none" cap="none" strike="noStrike">
              <a:solidFill>
                <a:srgbClr val="000000"/>
              </a:solidFill>
              <a:latin typeface="Calibri"/>
              <a:ea typeface="Calibri"/>
              <a:cs typeface="Calibri"/>
              <a:sym typeface="Calibri"/>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sp>
        <p:nvSpPr>
          <p:cNvPr id="416" name="Google Shape;416;p27"/>
          <p:cNvSpPr txBox="1"/>
          <p:nvPr>
            <p:ph type="title"/>
          </p:nvPr>
        </p:nvSpPr>
        <p:spPr>
          <a:xfrm>
            <a:off x="819150" y="362925"/>
            <a:ext cx="7505700" cy="5430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u="sng"/>
              <a:t>Standard Tools and Libraries used</a:t>
            </a:r>
            <a:endParaRPr b="1" u="sng"/>
          </a:p>
          <a:p>
            <a:pPr indent="0" lvl="0" marL="0" rtl="0" algn="l">
              <a:lnSpc>
                <a:spcPct val="100000"/>
              </a:lnSpc>
              <a:spcBef>
                <a:spcPts val="0"/>
              </a:spcBef>
              <a:spcAft>
                <a:spcPts val="0"/>
              </a:spcAft>
              <a:buSzPct val="111111"/>
              <a:buNone/>
            </a:pPr>
            <a:r>
              <a:t/>
            </a:r>
            <a:endParaRPr b="1" u="sng"/>
          </a:p>
        </p:txBody>
      </p:sp>
      <p:pic>
        <p:nvPicPr>
          <p:cNvPr id="417" name="Google Shape;417;p27"/>
          <p:cNvPicPr preferRelativeResize="0"/>
          <p:nvPr/>
        </p:nvPicPr>
        <p:blipFill rotWithShape="1">
          <a:blip r:embed="rId3">
            <a:alphaModFix/>
          </a:blip>
          <a:srcRect b="0" l="0" r="0" t="0"/>
          <a:stretch/>
        </p:blipFill>
        <p:spPr>
          <a:xfrm>
            <a:off x="8175656" y="255986"/>
            <a:ext cx="701645" cy="756875"/>
          </a:xfrm>
          <a:prstGeom prst="rect">
            <a:avLst/>
          </a:prstGeom>
          <a:noFill/>
          <a:ln>
            <a:noFill/>
          </a:ln>
        </p:spPr>
      </p:pic>
      <p:sp>
        <p:nvSpPr>
          <p:cNvPr id="418" name="Google Shape;418;p27"/>
          <p:cNvSpPr/>
          <p:nvPr/>
        </p:nvSpPr>
        <p:spPr>
          <a:xfrm>
            <a:off x="565650" y="2837950"/>
            <a:ext cx="4760400" cy="1976100"/>
          </a:xfrm>
          <a:prstGeom prst="flowChartDelay">
            <a:avLst/>
          </a:prstGeom>
          <a:solidFill>
            <a:srgbClr val="D9D2E9"/>
          </a:solidFill>
          <a:ln cap="flat" cmpd="sng" w="9525">
            <a:solidFill>
              <a:srgbClr val="233A4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9" name="Google Shape;419;p27"/>
          <p:cNvSpPr/>
          <p:nvPr/>
        </p:nvSpPr>
        <p:spPr>
          <a:xfrm>
            <a:off x="565650" y="1057663"/>
            <a:ext cx="4760400" cy="1666200"/>
          </a:xfrm>
          <a:prstGeom prst="flowChartDelay">
            <a:avLst/>
          </a:prstGeom>
          <a:solidFill>
            <a:srgbClr val="FCE5CD"/>
          </a:solidFill>
          <a:ln cap="flat" cmpd="sng" w="9525">
            <a:solidFill>
              <a:srgbClr val="233A4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0" name="Google Shape;420;p27"/>
          <p:cNvSpPr txBox="1"/>
          <p:nvPr/>
        </p:nvSpPr>
        <p:spPr>
          <a:xfrm>
            <a:off x="565650" y="1258375"/>
            <a:ext cx="4760400" cy="1309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700"/>
              <a:buFont typeface="Arial"/>
              <a:buNone/>
            </a:pPr>
            <a:r>
              <a:rPr b="0" i="0" lang="en" sz="1700" u="none" cap="none" strike="noStrike">
                <a:solidFill>
                  <a:srgbClr val="000000"/>
                </a:solidFill>
                <a:latin typeface="Arial"/>
                <a:ea typeface="Arial"/>
                <a:cs typeface="Arial"/>
                <a:sym typeface="Arial"/>
              </a:rPr>
              <a:t>Tools and Algorithms:</a:t>
            </a:r>
            <a:endParaRPr b="0" i="0" sz="1700" u="none" cap="none" strike="noStrike">
              <a:solidFill>
                <a:srgbClr val="000000"/>
              </a:solidFill>
              <a:latin typeface="Arial"/>
              <a:ea typeface="Arial"/>
              <a:cs typeface="Arial"/>
              <a:sym typeface="Arial"/>
            </a:endParaRPr>
          </a:p>
          <a:p>
            <a:pPr indent="-336550" lvl="0" marL="457200" marR="0" rtl="0" algn="just">
              <a:lnSpc>
                <a:spcPct val="115000"/>
              </a:lnSpc>
              <a:spcBef>
                <a:spcPts val="0"/>
              </a:spcBef>
              <a:spcAft>
                <a:spcPts val="0"/>
              </a:spcAft>
              <a:buClr>
                <a:srgbClr val="000000"/>
              </a:buClr>
              <a:buSzPts val="1700"/>
              <a:buFont typeface="Arial"/>
              <a:buChar char="●"/>
            </a:pPr>
            <a:r>
              <a:rPr b="0" i="0" lang="en" sz="1700" u="none" cap="none" strike="noStrike">
                <a:solidFill>
                  <a:srgbClr val="000000"/>
                </a:solidFill>
                <a:latin typeface="Arial"/>
                <a:ea typeface="Arial"/>
                <a:cs typeface="Arial"/>
                <a:sym typeface="Arial"/>
              </a:rPr>
              <a:t>BED Tools</a:t>
            </a:r>
            <a:endParaRPr b="0" i="0" sz="1700" u="none" cap="none" strike="noStrike">
              <a:solidFill>
                <a:srgbClr val="000000"/>
              </a:solidFill>
              <a:latin typeface="Arial"/>
              <a:ea typeface="Arial"/>
              <a:cs typeface="Arial"/>
              <a:sym typeface="Arial"/>
            </a:endParaRPr>
          </a:p>
          <a:p>
            <a:pPr indent="-336550" lvl="0" marL="457200" marR="0" rtl="0" algn="just">
              <a:lnSpc>
                <a:spcPct val="115000"/>
              </a:lnSpc>
              <a:spcBef>
                <a:spcPts val="0"/>
              </a:spcBef>
              <a:spcAft>
                <a:spcPts val="0"/>
              </a:spcAft>
              <a:buClr>
                <a:srgbClr val="000000"/>
              </a:buClr>
              <a:buSzPts val="1700"/>
              <a:buFont typeface="Arial"/>
              <a:buChar char="●"/>
            </a:pPr>
            <a:r>
              <a:rPr b="0" i="0" lang="en" sz="1700" u="none" cap="none" strike="noStrike">
                <a:solidFill>
                  <a:srgbClr val="000000"/>
                </a:solidFill>
                <a:latin typeface="Arial"/>
                <a:ea typeface="Arial"/>
                <a:cs typeface="Arial"/>
                <a:sym typeface="Arial"/>
              </a:rPr>
              <a:t>DeepLift</a:t>
            </a:r>
            <a:endParaRPr b="0" i="0" sz="1700" u="none" cap="none" strike="noStrike">
              <a:solidFill>
                <a:srgbClr val="000000"/>
              </a:solidFill>
              <a:latin typeface="Arial"/>
              <a:ea typeface="Arial"/>
              <a:cs typeface="Arial"/>
              <a:sym typeface="Arial"/>
            </a:endParaRPr>
          </a:p>
          <a:p>
            <a:pPr indent="-336550" lvl="0" marL="457200" marR="0" rtl="0" algn="just">
              <a:lnSpc>
                <a:spcPct val="115000"/>
              </a:lnSpc>
              <a:spcBef>
                <a:spcPts val="0"/>
              </a:spcBef>
              <a:spcAft>
                <a:spcPts val="0"/>
              </a:spcAft>
              <a:buClr>
                <a:srgbClr val="000000"/>
              </a:buClr>
              <a:buSzPts val="1700"/>
              <a:buFont typeface="Arial"/>
              <a:buChar char="●"/>
            </a:pPr>
            <a:r>
              <a:rPr b="0" i="0" lang="en" sz="1700" u="none" cap="none" strike="noStrike">
                <a:solidFill>
                  <a:srgbClr val="000000"/>
                </a:solidFill>
                <a:latin typeface="Arial"/>
                <a:ea typeface="Arial"/>
                <a:cs typeface="Arial"/>
                <a:sym typeface="Arial"/>
              </a:rPr>
              <a:t>DeepBind</a:t>
            </a:r>
            <a:endParaRPr b="0" i="0" sz="1700" u="none" cap="none" strike="noStrike">
              <a:solidFill>
                <a:srgbClr val="000000"/>
              </a:solidFill>
              <a:latin typeface="Arial"/>
              <a:ea typeface="Arial"/>
              <a:cs typeface="Arial"/>
              <a:sym typeface="Arial"/>
            </a:endParaRPr>
          </a:p>
        </p:txBody>
      </p:sp>
      <p:sp>
        <p:nvSpPr>
          <p:cNvPr id="421" name="Google Shape;421;p27"/>
          <p:cNvSpPr txBox="1"/>
          <p:nvPr/>
        </p:nvSpPr>
        <p:spPr>
          <a:xfrm>
            <a:off x="565650" y="2920625"/>
            <a:ext cx="4760400" cy="1950900"/>
          </a:xfrm>
          <a:prstGeom prst="rect">
            <a:avLst/>
          </a:prstGeom>
          <a:noFill/>
          <a:ln>
            <a:noFill/>
          </a:ln>
        </p:spPr>
        <p:txBody>
          <a:bodyPr anchorCtr="0" anchor="t" bIns="91425" lIns="91425" spcFirstLastPara="1" rIns="91425" wrap="square" tIns="91425">
            <a:spAutoFit/>
          </a:bodyPr>
          <a:lstStyle/>
          <a:p>
            <a:pPr indent="0" lvl="0" marL="0" marR="0" rtl="0" algn="just">
              <a:lnSpc>
                <a:spcPct val="115000"/>
              </a:lnSpc>
              <a:spcBef>
                <a:spcPts val="0"/>
              </a:spcBef>
              <a:spcAft>
                <a:spcPts val="0"/>
              </a:spcAft>
              <a:buClr>
                <a:srgbClr val="000000"/>
              </a:buClr>
              <a:buSzPts val="1700"/>
              <a:buFont typeface="Arial"/>
              <a:buNone/>
            </a:pPr>
            <a:r>
              <a:rPr b="0" i="0" lang="en" sz="1700" u="none" cap="none" strike="noStrike">
                <a:solidFill>
                  <a:srgbClr val="000000"/>
                </a:solidFill>
                <a:latin typeface="Arial"/>
                <a:ea typeface="Arial"/>
                <a:cs typeface="Arial"/>
                <a:sym typeface="Arial"/>
              </a:rPr>
              <a:t>Python Libraries required:</a:t>
            </a:r>
            <a:endParaRPr b="0" i="0" sz="1700" u="none" cap="none" strike="noStrike">
              <a:solidFill>
                <a:srgbClr val="000000"/>
              </a:solidFill>
              <a:latin typeface="Arial"/>
              <a:ea typeface="Arial"/>
              <a:cs typeface="Arial"/>
              <a:sym typeface="Arial"/>
            </a:endParaRPr>
          </a:p>
          <a:p>
            <a:pPr indent="-336550" lvl="0" marL="457200" marR="0" rtl="0" algn="just">
              <a:lnSpc>
                <a:spcPct val="115000"/>
              </a:lnSpc>
              <a:spcBef>
                <a:spcPts val="0"/>
              </a:spcBef>
              <a:spcAft>
                <a:spcPts val="0"/>
              </a:spcAft>
              <a:buClr>
                <a:srgbClr val="000000"/>
              </a:buClr>
              <a:buSzPts val="1700"/>
              <a:buFont typeface="Arial"/>
              <a:buChar char="●"/>
            </a:pPr>
            <a:r>
              <a:rPr b="0" i="0" lang="en" sz="1700" u="none" cap="none" strike="noStrike">
                <a:solidFill>
                  <a:srgbClr val="000000"/>
                </a:solidFill>
                <a:latin typeface="Arial"/>
                <a:ea typeface="Arial"/>
                <a:cs typeface="Arial"/>
                <a:sym typeface="Arial"/>
              </a:rPr>
              <a:t>Sklearn v0.24.1</a:t>
            </a:r>
            <a:endParaRPr b="0" i="0" sz="1700" u="none" cap="none" strike="noStrike">
              <a:solidFill>
                <a:srgbClr val="000000"/>
              </a:solidFill>
              <a:latin typeface="Arial"/>
              <a:ea typeface="Arial"/>
              <a:cs typeface="Arial"/>
              <a:sym typeface="Arial"/>
            </a:endParaRPr>
          </a:p>
          <a:p>
            <a:pPr indent="-336550" lvl="0" marL="457200" marR="0" rtl="0" algn="just">
              <a:lnSpc>
                <a:spcPct val="115000"/>
              </a:lnSpc>
              <a:spcBef>
                <a:spcPts val="0"/>
              </a:spcBef>
              <a:spcAft>
                <a:spcPts val="0"/>
              </a:spcAft>
              <a:buClr>
                <a:srgbClr val="000000"/>
              </a:buClr>
              <a:buSzPts val="1700"/>
              <a:buFont typeface="Arial"/>
              <a:buChar char="●"/>
            </a:pPr>
            <a:r>
              <a:rPr b="0" i="0" lang="en" sz="1700" u="none" cap="none" strike="noStrike">
                <a:solidFill>
                  <a:srgbClr val="000000"/>
                </a:solidFill>
                <a:latin typeface="Arial"/>
                <a:ea typeface="Arial"/>
                <a:cs typeface="Arial"/>
                <a:sym typeface="Arial"/>
              </a:rPr>
              <a:t>Numpy v1.18</a:t>
            </a:r>
            <a:endParaRPr b="0" i="0" sz="1700" u="none" cap="none" strike="noStrike">
              <a:solidFill>
                <a:srgbClr val="000000"/>
              </a:solidFill>
              <a:latin typeface="Arial"/>
              <a:ea typeface="Arial"/>
              <a:cs typeface="Arial"/>
              <a:sym typeface="Arial"/>
            </a:endParaRPr>
          </a:p>
          <a:p>
            <a:pPr indent="-336550" lvl="0" marL="457200" marR="0" rtl="0" algn="just">
              <a:lnSpc>
                <a:spcPct val="115000"/>
              </a:lnSpc>
              <a:spcBef>
                <a:spcPts val="0"/>
              </a:spcBef>
              <a:spcAft>
                <a:spcPts val="0"/>
              </a:spcAft>
              <a:buClr>
                <a:srgbClr val="000000"/>
              </a:buClr>
              <a:buSzPts val="1700"/>
              <a:buFont typeface="Arial"/>
              <a:buChar char="●"/>
            </a:pPr>
            <a:r>
              <a:rPr b="0" i="0" lang="en" sz="1700" u="none" cap="none" strike="noStrike">
                <a:solidFill>
                  <a:srgbClr val="000000"/>
                </a:solidFill>
                <a:latin typeface="Arial"/>
                <a:ea typeface="Arial"/>
                <a:cs typeface="Arial"/>
                <a:sym typeface="Arial"/>
              </a:rPr>
              <a:t>Pandas v1.2.0</a:t>
            </a:r>
            <a:endParaRPr b="0" i="0" sz="1700" u="none" cap="none" strike="noStrike">
              <a:solidFill>
                <a:srgbClr val="000000"/>
              </a:solidFill>
              <a:latin typeface="Arial"/>
              <a:ea typeface="Arial"/>
              <a:cs typeface="Arial"/>
              <a:sym typeface="Arial"/>
            </a:endParaRPr>
          </a:p>
          <a:p>
            <a:pPr indent="-336550" lvl="0" marL="457200" marR="0" rtl="0" algn="just">
              <a:lnSpc>
                <a:spcPct val="115000"/>
              </a:lnSpc>
              <a:spcBef>
                <a:spcPts val="0"/>
              </a:spcBef>
              <a:spcAft>
                <a:spcPts val="0"/>
              </a:spcAft>
              <a:buClr>
                <a:srgbClr val="000000"/>
              </a:buClr>
              <a:buSzPts val="1700"/>
              <a:buFont typeface="Arial"/>
              <a:buChar char="●"/>
            </a:pPr>
            <a:r>
              <a:rPr b="0" i="0" lang="en" sz="1700" u="none" cap="none" strike="noStrike">
                <a:solidFill>
                  <a:srgbClr val="000000"/>
                </a:solidFill>
                <a:latin typeface="Arial"/>
                <a:ea typeface="Arial"/>
                <a:cs typeface="Arial"/>
                <a:sym typeface="Arial"/>
              </a:rPr>
              <a:t>Matplotlib v3.5.1</a:t>
            </a:r>
            <a:endParaRPr b="0" i="0" sz="1700" u="none" cap="none" strike="noStrike">
              <a:solidFill>
                <a:srgbClr val="000000"/>
              </a:solidFill>
              <a:latin typeface="Arial"/>
              <a:ea typeface="Arial"/>
              <a:cs typeface="Arial"/>
              <a:sym typeface="Arial"/>
            </a:endParaRPr>
          </a:p>
          <a:p>
            <a:pPr indent="-336550" lvl="0" marL="457200" marR="0" rtl="0" algn="just">
              <a:lnSpc>
                <a:spcPct val="115000"/>
              </a:lnSpc>
              <a:spcBef>
                <a:spcPts val="0"/>
              </a:spcBef>
              <a:spcAft>
                <a:spcPts val="0"/>
              </a:spcAft>
              <a:buClr>
                <a:srgbClr val="000000"/>
              </a:buClr>
              <a:buSzPts val="1700"/>
              <a:buFont typeface="Arial"/>
              <a:buChar char="●"/>
            </a:pPr>
            <a:r>
              <a:rPr b="0" i="0" lang="en" sz="1700" u="none" cap="none" strike="noStrike">
                <a:solidFill>
                  <a:srgbClr val="000000"/>
                </a:solidFill>
                <a:latin typeface="Arial"/>
                <a:ea typeface="Arial"/>
                <a:cs typeface="Arial"/>
                <a:sym typeface="Arial"/>
              </a:rPr>
              <a:t>Seaborn v0.11</a:t>
            </a:r>
            <a:endParaRPr b="0" i="0" sz="1700" u="none" cap="none" strike="noStrike">
              <a:solidFill>
                <a:srgbClr val="000000"/>
              </a:solidFill>
              <a:latin typeface="Arial"/>
              <a:ea typeface="Arial"/>
              <a:cs typeface="Arial"/>
              <a:sym typeface="Arial"/>
            </a:endParaRPr>
          </a:p>
        </p:txBody>
      </p:sp>
      <p:pic>
        <p:nvPicPr>
          <p:cNvPr id="422" name="Google Shape;422;p27"/>
          <p:cNvPicPr preferRelativeResize="0"/>
          <p:nvPr/>
        </p:nvPicPr>
        <p:blipFill rotWithShape="1">
          <a:blip r:embed="rId4">
            <a:alphaModFix/>
          </a:blip>
          <a:srcRect b="0" l="0" r="0" t="0"/>
          <a:stretch/>
        </p:blipFill>
        <p:spPr>
          <a:xfrm>
            <a:off x="6398326" y="1382275"/>
            <a:ext cx="1916988" cy="1111200"/>
          </a:xfrm>
          <a:prstGeom prst="rect">
            <a:avLst/>
          </a:prstGeom>
          <a:noFill/>
          <a:ln cap="flat" cmpd="sng" w="19050">
            <a:solidFill>
              <a:schemeClr val="dk2"/>
            </a:solidFill>
            <a:prstDash val="solid"/>
            <a:round/>
            <a:headEnd len="sm" w="sm" type="none"/>
            <a:tailEnd len="sm" w="sm" type="none"/>
          </a:ln>
        </p:spPr>
      </p:pic>
      <p:pic>
        <p:nvPicPr>
          <p:cNvPr id="423" name="Google Shape;423;p27"/>
          <p:cNvPicPr preferRelativeResize="0"/>
          <p:nvPr/>
        </p:nvPicPr>
        <p:blipFill rotWithShape="1">
          <a:blip r:embed="rId5">
            <a:alphaModFix/>
          </a:blip>
          <a:srcRect b="0" l="0" r="0" t="0"/>
          <a:stretch/>
        </p:blipFill>
        <p:spPr>
          <a:xfrm>
            <a:off x="5874456" y="2571752"/>
            <a:ext cx="2964746" cy="1976015"/>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sp>
        <p:nvSpPr>
          <p:cNvPr id="428" name="Google Shape;428;p28"/>
          <p:cNvSpPr txBox="1"/>
          <p:nvPr>
            <p:ph type="title"/>
          </p:nvPr>
        </p:nvSpPr>
        <p:spPr>
          <a:xfrm>
            <a:off x="1888684" y="1746100"/>
            <a:ext cx="5377500" cy="1646100"/>
          </a:xfrm>
          <a:prstGeom prst="rect">
            <a:avLst/>
          </a:prstGeom>
          <a:noFill/>
          <a:ln>
            <a:noFill/>
          </a:ln>
        </p:spPr>
        <p:txBody>
          <a:bodyPr anchorCtr="0" anchor="ctr" bIns="91425" lIns="91425" spcFirstLastPara="1" rIns="91425" wrap="square" tIns="91425">
            <a:normAutofit/>
          </a:bodyPr>
          <a:lstStyle/>
          <a:p>
            <a:pPr indent="0" lvl="0" marL="0" rtl="0" algn="ctr">
              <a:lnSpc>
                <a:spcPct val="100000"/>
              </a:lnSpc>
              <a:spcBef>
                <a:spcPts val="0"/>
              </a:spcBef>
              <a:spcAft>
                <a:spcPts val="0"/>
              </a:spcAft>
              <a:buSzPts val="3200"/>
              <a:buNone/>
            </a:pPr>
            <a:r>
              <a:rPr b="1" lang="en" u="sng"/>
              <a:t>Implementation</a:t>
            </a:r>
            <a:endParaRPr b="1" u="sng"/>
          </a:p>
          <a:p>
            <a:pPr indent="0" lvl="0" marL="0" rtl="0" algn="ctr">
              <a:lnSpc>
                <a:spcPct val="100000"/>
              </a:lnSpc>
              <a:spcBef>
                <a:spcPts val="0"/>
              </a:spcBef>
              <a:spcAft>
                <a:spcPts val="0"/>
              </a:spcAft>
              <a:buSzPts val="3200"/>
              <a:buNone/>
            </a:pPr>
            <a:r>
              <a:t/>
            </a:r>
            <a:endParaRPr b="1" u="sng"/>
          </a:p>
        </p:txBody>
      </p:sp>
      <p:pic>
        <p:nvPicPr>
          <p:cNvPr id="429" name="Google Shape;429;p28"/>
          <p:cNvPicPr preferRelativeResize="0"/>
          <p:nvPr/>
        </p:nvPicPr>
        <p:blipFill rotWithShape="1">
          <a:blip r:embed="rId3">
            <a:alphaModFix/>
          </a:blip>
          <a:srcRect b="0" l="0" r="0" t="0"/>
          <a:stretch/>
        </p:blipFill>
        <p:spPr>
          <a:xfrm>
            <a:off x="8175656" y="255986"/>
            <a:ext cx="701645" cy="756875"/>
          </a:xfrm>
          <a:prstGeom prst="rect">
            <a:avLst/>
          </a:prstGeom>
          <a:noFill/>
          <a:ln>
            <a:noFill/>
          </a:ln>
        </p:spPr>
      </p:pic>
      <p:sp>
        <p:nvSpPr>
          <p:cNvPr id="430" name="Google Shape;430;p28"/>
          <p:cNvSpPr txBox="1"/>
          <p:nvPr/>
        </p:nvSpPr>
        <p:spPr>
          <a:xfrm>
            <a:off x="199150" y="4533150"/>
            <a:ext cx="20175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sng" cap="none" strike="noStrike">
                <a:solidFill>
                  <a:schemeClr val="hlink"/>
                </a:solidFill>
                <a:latin typeface="Calibri"/>
                <a:ea typeface="Calibri"/>
                <a:cs typeface="Calibri"/>
                <a:sym typeface="Calibri"/>
                <a:hlinkClick r:id="rId4"/>
              </a:rPr>
              <a:t>Implementation PPT Link</a:t>
            </a:r>
            <a:endParaRPr b="0" i="0" sz="1400" u="none" cap="none" strike="noStrike">
              <a:solidFill>
                <a:srgbClr val="000000"/>
              </a:solidFill>
              <a:latin typeface="Calibri"/>
              <a:ea typeface="Calibri"/>
              <a:cs typeface="Calibri"/>
              <a:sym typeface="Calibri"/>
            </a:endParaRPr>
          </a:p>
        </p:txBody>
      </p:sp>
      <p:sp>
        <p:nvSpPr>
          <p:cNvPr id="431" name="Google Shape;431;p28"/>
          <p:cNvSpPr txBox="1"/>
          <p:nvPr/>
        </p:nvSpPr>
        <p:spPr>
          <a:xfrm>
            <a:off x="3048000" y="2872750"/>
            <a:ext cx="4716900" cy="8313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Calibri"/>
              <a:buAutoNum type="arabicPeriod"/>
            </a:pPr>
            <a:r>
              <a:rPr b="0" i="0" lang="en" sz="1400" u="none" cap="none" strike="noStrike">
                <a:solidFill>
                  <a:srgbClr val="000000"/>
                </a:solidFill>
                <a:latin typeface="Calibri"/>
                <a:ea typeface="Calibri"/>
                <a:cs typeface="Calibri"/>
                <a:sym typeface="Calibri"/>
              </a:rPr>
              <a:t>Markov models on Dummy Data and motifs</a:t>
            </a:r>
            <a:endParaRPr b="0" i="0" sz="1400" u="none" cap="none" strike="noStrike">
              <a:solidFill>
                <a:srgbClr val="000000"/>
              </a:solidFill>
              <a:latin typeface="Calibri"/>
              <a:ea typeface="Calibri"/>
              <a:cs typeface="Calibri"/>
              <a:sym typeface="Calibri"/>
            </a:endParaRPr>
          </a:p>
          <a:p>
            <a:pPr indent="-317500" lvl="0" marL="457200" marR="0" rtl="0" algn="l">
              <a:lnSpc>
                <a:spcPct val="100000"/>
              </a:lnSpc>
              <a:spcBef>
                <a:spcPts val="0"/>
              </a:spcBef>
              <a:spcAft>
                <a:spcPts val="0"/>
              </a:spcAft>
              <a:buClr>
                <a:srgbClr val="000000"/>
              </a:buClr>
              <a:buSzPts val="1400"/>
              <a:buFont typeface="Calibri"/>
              <a:buAutoNum type="arabicPeriod"/>
            </a:pPr>
            <a:r>
              <a:rPr b="0" i="0" lang="en" sz="1400" u="none" cap="none" strike="noStrike">
                <a:solidFill>
                  <a:srgbClr val="000000"/>
                </a:solidFill>
                <a:latin typeface="Calibri"/>
                <a:ea typeface="Calibri"/>
                <a:cs typeface="Calibri"/>
                <a:sym typeface="Calibri"/>
              </a:rPr>
              <a:t>Markov models on Dummy Data and JASPAR Motifs</a:t>
            </a:r>
            <a:endParaRPr b="0" i="0" sz="1400" u="none" cap="none" strike="noStrike">
              <a:solidFill>
                <a:srgbClr val="000000"/>
              </a:solidFill>
              <a:latin typeface="Calibri"/>
              <a:ea typeface="Calibri"/>
              <a:cs typeface="Calibri"/>
              <a:sym typeface="Calibri"/>
            </a:endParaRPr>
          </a:p>
          <a:p>
            <a:pPr indent="-317500" lvl="0" marL="457200" marR="0" rtl="0" algn="l">
              <a:lnSpc>
                <a:spcPct val="100000"/>
              </a:lnSpc>
              <a:spcBef>
                <a:spcPts val="0"/>
              </a:spcBef>
              <a:spcAft>
                <a:spcPts val="0"/>
              </a:spcAft>
              <a:buClr>
                <a:srgbClr val="000000"/>
              </a:buClr>
              <a:buSzPts val="1400"/>
              <a:buFont typeface="Calibri"/>
              <a:buAutoNum type="arabicPeriod"/>
            </a:pPr>
            <a:r>
              <a:rPr b="0" i="0" lang="en" sz="1400" u="none" cap="none" strike="noStrike">
                <a:solidFill>
                  <a:srgbClr val="000000"/>
                </a:solidFill>
                <a:latin typeface="Calibri"/>
                <a:ea typeface="Calibri"/>
                <a:cs typeface="Calibri"/>
                <a:sym typeface="Calibri"/>
              </a:rPr>
              <a:t>Markov Models with Cross Validation</a:t>
            </a:r>
            <a:endParaRPr b="0" i="0" sz="1400" u="none" cap="none" strike="noStrike">
              <a:solidFill>
                <a:srgbClr val="000000"/>
              </a:solidFill>
              <a:latin typeface="Calibri"/>
              <a:ea typeface="Calibri"/>
              <a:cs typeface="Calibri"/>
              <a:sym typeface="Calibri"/>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 name="Shape 435"/>
        <p:cNvGrpSpPr/>
        <p:nvPr/>
      </p:nvGrpSpPr>
      <p:grpSpPr>
        <a:xfrm>
          <a:off x="0" y="0"/>
          <a:ext cx="0" cy="0"/>
          <a:chOff x="0" y="0"/>
          <a:chExt cx="0" cy="0"/>
        </a:xfrm>
      </p:grpSpPr>
      <p:sp>
        <p:nvSpPr>
          <p:cNvPr id="436" name="Google Shape;436;p29"/>
          <p:cNvSpPr txBox="1"/>
          <p:nvPr>
            <p:ph type="title"/>
          </p:nvPr>
        </p:nvSpPr>
        <p:spPr>
          <a:xfrm>
            <a:off x="1888684" y="1746100"/>
            <a:ext cx="5377500" cy="1646100"/>
          </a:xfrm>
          <a:prstGeom prst="rect">
            <a:avLst/>
          </a:prstGeom>
          <a:noFill/>
          <a:ln>
            <a:noFill/>
          </a:ln>
        </p:spPr>
        <p:txBody>
          <a:bodyPr anchorCtr="0" anchor="ctr" bIns="91425" lIns="91425" spcFirstLastPara="1" rIns="91425" wrap="square" tIns="91425">
            <a:normAutofit/>
          </a:bodyPr>
          <a:lstStyle/>
          <a:p>
            <a:pPr indent="0" lvl="0" marL="0" rtl="0" algn="ctr">
              <a:lnSpc>
                <a:spcPct val="100000"/>
              </a:lnSpc>
              <a:spcBef>
                <a:spcPts val="0"/>
              </a:spcBef>
              <a:spcAft>
                <a:spcPts val="0"/>
              </a:spcAft>
              <a:buSzPts val="3200"/>
              <a:buNone/>
            </a:pPr>
            <a:r>
              <a:rPr lang="en"/>
              <a:t>Markov models on Dummy data</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3"/>
          <p:cNvSpPr txBox="1"/>
          <p:nvPr>
            <p:ph type="title"/>
          </p:nvPr>
        </p:nvSpPr>
        <p:spPr>
          <a:xfrm>
            <a:off x="819150" y="362925"/>
            <a:ext cx="7505700" cy="5430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u="sng"/>
              <a:t>Introduction</a:t>
            </a:r>
            <a:endParaRPr b="1" u="sng"/>
          </a:p>
        </p:txBody>
      </p:sp>
      <p:pic>
        <p:nvPicPr>
          <p:cNvPr id="192" name="Google Shape;192;p3"/>
          <p:cNvPicPr preferRelativeResize="0"/>
          <p:nvPr/>
        </p:nvPicPr>
        <p:blipFill rotWithShape="1">
          <a:blip r:embed="rId3">
            <a:alphaModFix/>
          </a:blip>
          <a:srcRect b="0" l="0" r="0" t="0"/>
          <a:stretch/>
        </p:blipFill>
        <p:spPr>
          <a:xfrm>
            <a:off x="6464325" y="1088175"/>
            <a:ext cx="2061325" cy="1733276"/>
          </a:xfrm>
          <a:prstGeom prst="rect">
            <a:avLst/>
          </a:prstGeom>
          <a:noFill/>
          <a:ln cap="flat" cmpd="sng" w="19050">
            <a:solidFill>
              <a:schemeClr val="dk2"/>
            </a:solidFill>
            <a:prstDash val="solid"/>
            <a:round/>
            <a:headEnd len="sm" w="sm" type="none"/>
            <a:tailEnd len="sm" w="sm" type="none"/>
          </a:ln>
        </p:spPr>
      </p:pic>
      <p:pic>
        <p:nvPicPr>
          <p:cNvPr id="193" name="Google Shape;193;p3"/>
          <p:cNvPicPr preferRelativeResize="0"/>
          <p:nvPr/>
        </p:nvPicPr>
        <p:blipFill rotWithShape="1">
          <a:blip r:embed="rId4">
            <a:alphaModFix/>
          </a:blip>
          <a:srcRect b="0" l="0" r="0" t="0"/>
          <a:stretch/>
        </p:blipFill>
        <p:spPr>
          <a:xfrm>
            <a:off x="6688586" y="3003700"/>
            <a:ext cx="1612800" cy="1612800"/>
          </a:xfrm>
          <a:prstGeom prst="rect">
            <a:avLst/>
          </a:prstGeom>
          <a:noFill/>
          <a:ln cap="flat" cmpd="sng" w="19050">
            <a:solidFill>
              <a:schemeClr val="dk2"/>
            </a:solidFill>
            <a:prstDash val="solid"/>
            <a:round/>
            <a:headEnd len="sm" w="sm" type="none"/>
            <a:tailEnd len="sm" w="sm" type="none"/>
          </a:ln>
        </p:spPr>
      </p:pic>
      <p:sp>
        <p:nvSpPr>
          <p:cNvPr id="194" name="Google Shape;194;p3"/>
          <p:cNvSpPr txBox="1"/>
          <p:nvPr/>
        </p:nvSpPr>
        <p:spPr>
          <a:xfrm>
            <a:off x="528125" y="996500"/>
            <a:ext cx="5527800" cy="3294000"/>
          </a:xfrm>
          <a:prstGeom prst="rect">
            <a:avLst/>
          </a:prstGeom>
          <a:solidFill>
            <a:srgbClr val="FFF2CC"/>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100"/>
              <a:buFont typeface="Arial"/>
              <a:buNone/>
            </a:pPr>
            <a:r>
              <a:rPr b="1" i="0" lang="en" sz="2100" u="sng" cap="none" strike="noStrike">
                <a:solidFill>
                  <a:srgbClr val="000000"/>
                </a:solidFill>
                <a:latin typeface="Calibri"/>
                <a:ea typeface="Calibri"/>
                <a:cs typeface="Calibri"/>
                <a:sym typeface="Calibri"/>
              </a:rPr>
              <a:t>Genomes:</a:t>
            </a:r>
            <a:endParaRPr b="1" i="0" sz="2100" u="sng"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100"/>
              <a:buFont typeface="Arial"/>
              <a:buNone/>
            </a:pPr>
            <a:r>
              <a:t/>
            </a:r>
            <a:endParaRPr b="1" i="0" sz="2100" u="sng" cap="none" strike="noStrike">
              <a:solidFill>
                <a:srgbClr val="000000"/>
              </a:solidFill>
              <a:latin typeface="Calibri"/>
              <a:ea typeface="Calibri"/>
              <a:cs typeface="Calibri"/>
              <a:sym typeface="Calibri"/>
            </a:endParaRPr>
          </a:p>
          <a:p>
            <a:pPr indent="-355600" lvl="0" marL="457200" marR="0" rtl="0" algn="l">
              <a:lnSpc>
                <a:spcPct val="100000"/>
              </a:lnSpc>
              <a:spcBef>
                <a:spcPts val="0"/>
              </a:spcBef>
              <a:spcAft>
                <a:spcPts val="0"/>
              </a:spcAft>
              <a:buClr>
                <a:srgbClr val="000000"/>
              </a:buClr>
              <a:buSzPts val="2000"/>
              <a:buFont typeface="Calibri"/>
              <a:buChar char="●"/>
            </a:pPr>
            <a:r>
              <a:rPr b="0" i="0" lang="en" sz="2000" u="none" cap="none" strike="noStrike">
                <a:solidFill>
                  <a:srgbClr val="000000"/>
                </a:solidFill>
                <a:latin typeface="Calibri"/>
                <a:ea typeface="Calibri"/>
                <a:cs typeface="Calibri"/>
                <a:sym typeface="Calibri"/>
              </a:rPr>
              <a:t>DNA is the hereditary material in all living cells</a:t>
            </a:r>
            <a:endParaRPr b="0" i="0" sz="2000" u="none" cap="none" strike="noStrike">
              <a:solidFill>
                <a:srgbClr val="000000"/>
              </a:solidFill>
              <a:latin typeface="Calibri"/>
              <a:ea typeface="Calibri"/>
              <a:cs typeface="Calibri"/>
              <a:sym typeface="Calibri"/>
            </a:endParaRPr>
          </a:p>
          <a:p>
            <a:pPr indent="-355600" lvl="0" marL="457200" marR="0" rtl="0" algn="l">
              <a:lnSpc>
                <a:spcPct val="100000"/>
              </a:lnSpc>
              <a:spcBef>
                <a:spcPts val="0"/>
              </a:spcBef>
              <a:spcAft>
                <a:spcPts val="0"/>
              </a:spcAft>
              <a:buClr>
                <a:srgbClr val="000000"/>
              </a:buClr>
              <a:buSzPts val="2000"/>
              <a:buFont typeface="Calibri"/>
              <a:buChar char="●"/>
            </a:pPr>
            <a:r>
              <a:rPr b="0" i="0" lang="en" sz="2000" u="none" cap="none" strike="noStrike">
                <a:solidFill>
                  <a:srgbClr val="000000"/>
                </a:solidFill>
                <a:latin typeface="Calibri"/>
                <a:ea typeface="Calibri"/>
                <a:cs typeface="Calibri"/>
                <a:sym typeface="Calibri"/>
              </a:rPr>
              <a:t>Sum total of an organism's DNA.</a:t>
            </a:r>
            <a:endParaRPr b="0" i="0" sz="2000" u="none" cap="none" strike="noStrike">
              <a:solidFill>
                <a:srgbClr val="000000"/>
              </a:solidFill>
              <a:latin typeface="Calibri"/>
              <a:ea typeface="Calibri"/>
              <a:cs typeface="Calibri"/>
              <a:sym typeface="Calibri"/>
            </a:endParaRPr>
          </a:p>
          <a:p>
            <a:pPr indent="-355600" lvl="0" marL="457200" marR="0" rtl="0" algn="l">
              <a:lnSpc>
                <a:spcPct val="100000"/>
              </a:lnSpc>
              <a:spcBef>
                <a:spcPts val="0"/>
              </a:spcBef>
              <a:spcAft>
                <a:spcPts val="0"/>
              </a:spcAft>
              <a:buClr>
                <a:srgbClr val="000000"/>
              </a:buClr>
              <a:buSzPts val="2000"/>
              <a:buFont typeface="Calibri"/>
              <a:buChar char="●"/>
            </a:pPr>
            <a:r>
              <a:rPr b="0" i="0" lang="en" sz="2000" u="none" cap="none" strike="noStrike">
                <a:solidFill>
                  <a:srgbClr val="000000"/>
                </a:solidFill>
                <a:latin typeface="Calibri"/>
                <a:ea typeface="Calibri"/>
                <a:cs typeface="Calibri"/>
                <a:sym typeface="Calibri"/>
              </a:rPr>
              <a:t>Complete set of genetic information in an organism</a:t>
            </a:r>
            <a:endParaRPr b="0" i="0" sz="2000" u="none" cap="none" strike="noStrike">
              <a:solidFill>
                <a:srgbClr val="000000"/>
              </a:solidFill>
              <a:latin typeface="Calibri"/>
              <a:ea typeface="Calibri"/>
              <a:cs typeface="Calibri"/>
              <a:sym typeface="Calibri"/>
            </a:endParaRPr>
          </a:p>
          <a:p>
            <a:pPr indent="-355600" lvl="0" marL="457200" marR="0" rtl="0" algn="l">
              <a:lnSpc>
                <a:spcPct val="100000"/>
              </a:lnSpc>
              <a:spcBef>
                <a:spcPts val="0"/>
              </a:spcBef>
              <a:spcAft>
                <a:spcPts val="0"/>
              </a:spcAft>
              <a:buClr>
                <a:srgbClr val="000000"/>
              </a:buClr>
              <a:buSzPts val="2000"/>
              <a:buFont typeface="Calibri"/>
              <a:buChar char="●"/>
            </a:pPr>
            <a:r>
              <a:rPr b="0" i="0" lang="en" sz="2000" u="none" cap="none" strike="noStrike">
                <a:solidFill>
                  <a:srgbClr val="000000"/>
                </a:solidFill>
                <a:latin typeface="Calibri"/>
                <a:ea typeface="Calibri"/>
                <a:cs typeface="Calibri"/>
                <a:sym typeface="Calibri"/>
              </a:rPr>
              <a:t>Provides all of the information the organism requires to function</a:t>
            </a:r>
            <a:endParaRPr b="0" i="0" sz="2000" u="none" cap="none" strike="noStrike">
              <a:solidFill>
                <a:srgbClr val="000000"/>
              </a:solidFill>
              <a:latin typeface="Calibri"/>
              <a:ea typeface="Calibri"/>
              <a:cs typeface="Calibri"/>
              <a:sym typeface="Calibri"/>
            </a:endParaRPr>
          </a:p>
          <a:p>
            <a:pPr indent="-355600" lvl="0" marL="457200" marR="0" rtl="0" algn="l">
              <a:lnSpc>
                <a:spcPct val="100000"/>
              </a:lnSpc>
              <a:spcBef>
                <a:spcPts val="0"/>
              </a:spcBef>
              <a:spcAft>
                <a:spcPts val="0"/>
              </a:spcAft>
              <a:buClr>
                <a:srgbClr val="000000"/>
              </a:buClr>
              <a:buSzPts val="2000"/>
              <a:buFont typeface="Calibri"/>
              <a:buChar char="●"/>
            </a:pPr>
            <a:r>
              <a:rPr b="0" i="0" lang="en" sz="2000" u="none" cap="none" strike="noStrike">
                <a:solidFill>
                  <a:srgbClr val="000000"/>
                </a:solidFill>
                <a:latin typeface="Calibri"/>
                <a:ea typeface="Calibri"/>
                <a:cs typeface="Calibri"/>
                <a:sym typeface="Calibri"/>
              </a:rPr>
              <a:t>The study and analysis of genomes is called genomics.</a:t>
            </a:r>
            <a:endParaRPr b="0" i="0" sz="2000" u="none" cap="none" strike="noStrike">
              <a:solidFill>
                <a:srgbClr val="000000"/>
              </a:solidFill>
              <a:latin typeface="Calibri"/>
              <a:ea typeface="Calibri"/>
              <a:cs typeface="Calibri"/>
              <a:sym typeface="Calibri"/>
            </a:endParaRPr>
          </a:p>
        </p:txBody>
      </p:sp>
      <p:pic>
        <p:nvPicPr>
          <p:cNvPr id="195" name="Google Shape;195;p3"/>
          <p:cNvPicPr preferRelativeResize="0"/>
          <p:nvPr/>
        </p:nvPicPr>
        <p:blipFill rotWithShape="1">
          <a:blip r:embed="rId5">
            <a:alphaModFix/>
          </a:blip>
          <a:srcRect b="0" l="0" r="0" t="0"/>
          <a:stretch/>
        </p:blipFill>
        <p:spPr>
          <a:xfrm>
            <a:off x="8175656" y="255986"/>
            <a:ext cx="701645" cy="7568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94"/>
                                        </p:tgtEl>
                                        <p:attrNameLst>
                                          <p:attrName>style.visibility</p:attrName>
                                        </p:attrNameLst>
                                      </p:cBhvr>
                                      <p:to>
                                        <p:strVal val="visible"/>
                                      </p:to>
                                    </p:set>
                                    <p:anim calcmode="lin" valueType="num">
                                      <p:cBhvr additive="base">
                                        <p:cTn dur="1000"/>
                                        <p:tgtEl>
                                          <p:spTgt spid="194"/>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sp>
        <p:nvSpPr>
          <p:cNvPr id="441" name="Google Shape;441;p30"/>
          <p:cNvSpPr txBox="1"/>
          <p:nvPr/>
        </p:nvSpPr>
        <p:spPr>
          <a:xfrm>
            <a:off x="243850" y="266700"/>
            <a:ext cx="5356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Open Sans"/>
                <a:ea typeface="Open Sans"/>
                <a:cs typeface="Open Sans"/>
                <a:sym typeface="Open Sans"/>
              </a:rPr>
              <a:t>10k sequences, 3 degree MM </a:t>
            </a:r>
            <a:endParaRPr b="0" i="0" sz="1400" u="none" cap="none" strike="noStrike">
              <a:solidFill>
                <a:srgbClr val="000000"/>
              </a:solidFill>
              <a:latin typeface="Open Sans"/>
              <a:ea typeface="Open Sans"/>
              <a:cs typeface="Open Sans"/>
              <a:sym typeface="Open Sans"/>
            </a:endParaRPr>
          </a:p>
        </p:txBody>
      </p:sp>
      <p:pic>
        <p:nvPicPr>
          <p:cNvPr id="442" name="Google Shape;442;p30"/>
          <p:cNvPicPr preferRelativeResize="0"/>
          <p:nvPr/>
        </p:nvPicPr>
        <p:blipFill rotWithShape="1">
          <a:blip r:embed="rId3">
            <a:alphaModFix/>
          </a:blip>
          <a:srcRect b="0" l="0" r="0" t="0"/>
          <a:stretch/>
        </p:blipFill>
        <p:spPr>
          <a:xfrm>
            <a:off x="152400" y="819300"/>
            <a:ext cx="6455130" cy="41718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pic>
        <p:nvPicPr>
          <p:cNvPr id="447" name="Google Shape;447;p31"/>
          <p:cNvPicPr preferRelativeResize="0"/>
          <p:nvPr/>
        </p:nvPicPr>
        <p:blipFill rotWithShape="1">
          <a:blip r:embed="rId3">
            <a:alphaModFix/>
          </a:blip>
          <a:srcRect b="0" l="0" r="0" t="0"/>
          <a:stretch/>
        </p:blipFill>
        <p:spPr>
          <a:xfrm>
            <a:off x="152400" y="152400"/>
            <a:ext cx="5133975" cy="4162425"/>
          </a:xfrm>
          <a:prstGeom prst="rect">
            <a:avLst/>
          </a:prstGeom>
          <a:noFill/>
          <a:ln>
            <a:noFill/>
          </a:ln>
        </p:spPr>
      </p:pic>
      <p:pic>
        <p:nvPicPr>
          <p:cNvPr id="448" name="Google Shape;448;p31"/>
          <p:cNvPicPr preferRelativeResize="0"/>
          <p:nvPr/>
        </p:nvPicPr>
        <p:blipFill rotWithShape="1">
          <a:blip r:embed="rId4">
            <a:alphaModFix/>
          </a:blip>
          <a:srcRect b="0" l="0" r="0" t="0"/>
          <a:stretch/>
        </p:blipFill>
        <p:spPr>
          <a:xfrm>
            <a:off x="5819775" y="3192775"/>
            <a:ext cx="2038350" cy="600075"/>
          </a:xfrm>
          <a:prstGeom prst="rect">
            <a:avLst/>
          </a:prstGeom>
          <a:noFill/>
          <a:ln>
            <a:noFill/>
          </a:ln>
        </p:spPr>
      </p:pic>
      <p:pic>
        <p:nvPicPr>
          <p:cNvPr id="449" name="Google Shape;449;p31"/>
          <p:cNvPicPr preferRelativeResize="0"/>
          <p:nvPr/>
        </p:nvPicPr>
        <p:blipFill rotWithShape="1">
          <a:blip r:embed="rId5">
            <a:alphaModFix/>
          </a:blip>
          <a:srcRect b="0" l="0" r="0" t="0"/>
          <a:stretch/>
        </p:blipFill>
        <p:spPr>
          <a:xfrm>
            <a:off x="4732000" y="745675"/>
            <a:ext cx="3863350" cy="1679400"/>
          </a:xfrm>
          <a:prstGeom prst="rect">
            <a:avLst/>
          </a:prstGeom>
          <a:noFill/>
          <a:ln>
            <a:noFill/>
          </a:ln>
        </p:spPr>
      </p:pic>
      <p:sp>
        <p:nvSpPr>
          <p:cNvPr id="450" name="Google Shape;450;p31"/>
          <p:cNvSpPr txBox="1"/>
          <p:nvPr/>
        </p:nvSpPr>
        <p:spPr>
          <a:xfrm>
            <a:off x="1544475" y="1813675"/>
            <a:ext cx="6375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Open Sans"/>
                <a:ea typeface="Open Sans"/>
                <a:cs typeface="Open Sans"/>
                <a:sym typeface="Open Sans"/>
              </a:rPr>
              <a:t>TP</a:t>
            </a:r>
            <a:endParaRPr b="0" i="0" sz="1400" u="none" cap="none" strike="noStrike">
              <a:solidFill>
                <a:srgbClr val="000000"/>
              </a:solidFill>
              <a:latin typeface="Open Sans"/>
              <a:ea typeface="Open Sans"/>
              <a:cs typeface="Open Sans"/>
              <a:sym typeface="Open Sans"/>
            </a:endParaRPr>
          </a:p>
        </p:txBody>
      </p:sp>
      <p:sp>
        <p:nvSpPr>
          <p:cNvPr id="451" name="Google Shape;451;p31"/>
          <p:cNvSpPr txBox="1"/>
          <p:nvPr/>
        </p:nvSpPr>
        <p:spPr>
          <a:xfrm>
            <a:off x="2961400" y="1813675"/>
            <a:ext cx="4533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Open Sans"/>
                <a:ea typeface="Open Sans"/>
                <a:cs typeface="Open Sans"/>
                <a:sym typeface="Open Sans"/>
              </a:rPr>
              <a:t>FP</a:t>
            </a:r>
            <a:endParaRPr b="0" i="0" sz="1400" u="none" cap="none" strike="noStrike">
              <a:solidFill>
                <a:srgbClr val="000000"/>
              </a:solidFill>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sp>
        <p:nvSpPr>
          <p:cNvPr id="452" name="Google Shape;452;p31"/>
          <p:cNvSpPr txBox="1"/>
          <p:nvPr/>
        </p:nvSpPr>
        <p:spPr>
          <a:xfrm>
            <a:off x="2848050" y="3485675"/>
            <a:ext cx="6375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Open Sans"/>
                <a:ea typeface="Open Sans"/>
                <a:cs typeface="Open Sans"/>
                <a:sym typeface="Open Sans"/>
              </a:rPr>
              <a:t>TN</a:t>
            </a:r>
            <a:endParaRPr b="0" i="0" sz="1400" u="none" cap="none" strike="noStrike">
              <a:solidFill>
                <a:srgbClr val="000000"/>
              </a:solidFill>
              <a:latin typeface="Open Sans"/>
              <a:ea typeface="Open Sans"/>
              <a:cs typeface="Open Sans"/>
              <a:sym typeface="Open Sans"/>
            </a:endParaRPr>
          </a:p>
        </p:txBody>
      </p:sp>
      <p:sp>
        <p:nvSpPr>
          <p:cNvPr id="453" name="Google Shape;453;p31"/>
          <p:cNvSpPr txBox="1"/>
          <p:nvPr/>
        </p:nvSpPr>
        <p:spPr>
          <a:xfrm>
            <a:off x="1544475" y="3400650"/>
            <a:ext cx="7086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Open Sans"/>
                <a:ea typeface="Open Sans"/>
                <a:cs typeface="Open Sans"/>
                <a:sym typeface="Open Sans"/>
              </a:rPr>
              <a:t>FN</a:t>
            </a:r>
            <a:endParaRPr b="0" i="0" sz="1400" u="none" cap="none" strike="noStrike">
              <a:solidFill>
                <a:srgbClr val="000000"/>
              </a:solidFill>
              <a:latin typeface="Open Sans"/>
              <a:ea typeface="Open Sans"/>
              <a:cs typeface="Open Sans"/>
              <a:sym typeface="Open Sans"/>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pic>
        <p:nvPicPr>
          <p:cNvPr id="458" name="Google Shape;458;p32"/>
          <p:cNvPicPr preferRelativeResize="0"/>
          <p:nvPr/>
        </p:nvPicPr>
        <p:blipFill rotWithShape="1">
          <a:blip r:embed="rId3">
            <a:alphaModFix/>
          </a:blip>
          <a:srcRect b="0" l="0" r="0" t="0"/>
          <a:stretch/>
        </p:blipFill>
        <p:spPr>
          <a:xfrm>
            <a:off x="152400" y="152400"/>
            <a:ext cx="4981575" cy="3524250"/>
          </a:xfrm>
          <a:prstGeom prst="rect">
            <a:avLst/>
          </a:prstGeom>
          <a:noFill/>
          <a:ln>
            <a:noFill/>
          </a:ln>
        </p:spPr>
      </p:pic>
      <p:pic>
        <p:nvPicPr>
          <p:cNvPr id="459" name="Google Shape;459;p32"/>
          <p:cNvPicPr preferRelativeResize="0"/>
          <p:nvPr/>
        </p:nvPicPr>
        <p:blipFill rotWithShape="1">
          <a:blip r:embed="rId4">
            <a:alphaModFix/>
          </a:blip>
          <a:srcRect b="0" l="0" r="0" t="0"/>
          <a:stretch/>
        </p:blipFill>
        <p:spPr>
          <a:xfrm>
            <a:off x="5286375" y="152400"/>
            <a:ext cx="3705225" cy="2710781"/>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 name="Shape 463"/>
        <p:cNvGrpSpPr/>
        <p:nvPr/>
      </p:nvGrpSpPr>
      <p:grpSpPr>
        <a:xfrm>
          <a:off x="0" y="0"/>
          <a:ext cx="0" cy="0"/>
          <a:chOff x="0" y="0"/>
          <a:chExt cx="0" cy="0"/>
        </a:xfrm>
      </p:grpSpPr>
      <p:sp>
        <p:nvSpPr>
          <p:cNvPr id="464" name="Google Shape;464;p33"/>
          <p:cNvSpPr txBox="1"/>
          <p:nvPr>
            <p:ph type="title"/>
          </p:nvPr>
        </p:nvSpPr>
        <p:spPr>
          <a:xfrm>
            <a:off x="1888684" y="1746100"/>
            <a:ext cx="5377500" cy="1646100"/>
          </a:xfrm>
          <a:prstGeom prst="rect">
            <a:avLst/>
          </a:prstGeom>
          <a:noFill/>
          <a:ln>
            <a:noFill/>
          </a:ln>
        </p:spPr>
        <p:txBody>
          <a:bodyPr anchorCtr="0" anchor="ctr" bIns="91425" lIns="91425" spcFirstLastPara="1" rIns="91425" wrap="square" tIns="91425">
            <a:normAutofit/>
          </a:bodyPr>
          <a:lstStyle/>
          <a:p>
            <a:pPr indent="0" lvl="0" marL="0" rtl="0" algn="ctr">
              <a:lnSpc>
                <a:spcPct val="100000"/>
              </a:lnSpc>
              <a:spcBef>
                <a:spcPts val="0"/>
              </a:spcBef>
              <a:spcAft>
                <a:spcPts val="0"/>
              </a:spcAft>
              <a:buSzPts val="3200"/>
              <a:buNone/>
            </a:pPr>
            <a:r>
              <a:rPr lang="en"/>
              <a:t>Markov models on Dummy data with Jaspar Motifs</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sp>
        <p:nvSpPr>
          <p:cNvPr id="469" name="Google Shape;469;p34"/>
          <p:cNvSpPr txBox="1"/>
          <p:nvPr>
            <p:ph type="title"/>
          </p:nvPr>
        </p:nvSpPr>
        <p:spPr>
          <a:xfrm>
            <a:off x="156525" y="658125"/>
            <a:ext cx="7505700" cy="9546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000"/>
              <a:buNone/>
            </a:pPr>
            <a:r>
              <a:rPr lang="en"/>
              <a:t>MA0003.4. - JASPAR </a:t>
            </a:r>
            <a:endParaRPr/>
          </a:p>
        </p:txBody>
      </p:sp>
      <p:sp>
        <p:nvSpPr>
          <p:cNvPr id="470" name="Google Shape;470;p34"/>
          <p:cNvSpPr txBox="1"/>
          <p:nvPr>
            <p:ph idx="1" type="body"/>
          </p:nvPr>
        </p:nvSpPr>
        <p:spPr>
          <a:xfrm>
            <a:off x="261900" y="3765300"/>
            <a:ext cx="5016900" cy="895200"/>
          </a:xfrm>
          <a:prstGeom prst="rect">
            <a:avLst/>
          </a:prstGeom>
          <a:noFill/>
          <a:ln>
            <a:noFill/>
          </a:ln>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SzPts val="1200"/>
              <a:buChar char="●"/>
            </a:pPr>
            <a:r>
              <a:rPr lang="en" sz="1200"/>
              <a:t>Area Under Curve - 0.82</a:t>
            </a:r>
            <a:endParaRPr sz="1200"/>
          </a:p>
          <a:p>
            <a:pPr indent="-304800" lvl="0" marL="457200" rtl="0" algn="l">
              <a:lnSpc>
                <a:spcPct val="115000"/>
              </a:lnSpc>
              <a:spcBef>
                <a:spcPts val="0"/>
              </a:spcBef>
              <a:spcAft>
                <a:spcPts val="0"/>
              </a:spcAft>
              <a:buSzPts val="1200"/>
              <a:buChar char="●"/>
            </a:pPr>
            <a:r>
              <a:rPr lang="en" sz="1200"/>
              <a:t>Accuracy - 0.71</a:t>
            </a:r>
            <a:endParaRPr sz="1200"/>
          </a:p>
          <a:p>
            <a:pPr indent="-304800" lvl="0" marL="457200" rtl="0" algn="l">
              <a:lnSpc>
                <a:spcPct val="115000"/>
              </a:lnSpc>
              <a:spcBef>
                <a:spcPts val="0"/>
              </a:spcBef>
              <a:spcAft>
                <a:spcPts val="0"/>
              </a:spcAft>
              <a:buSzPts val="1200"/>
              <a:buChar char="●"/>
            </a:pPr>
            <a:r>
              <a:rPr lang="en" sz="1200"/>
              <a:t>Highest Accuracy for 12th Order Model</a:t>
            </a:r>
            <a:endParaRPr sz="1200"/>
          </a:p>
        </p:txBody>
      </p:sp>
      <p:pic>
        <p:nvPicPr>
          <p:cNvPr id="471" name="Google Shape;471;p34"/>
          <p:cNvPicPr preferRelativeResize="0"/>
          <p:nvPr/>
        </p:nvPicPr>
        <p:blipFill rotWithShape="1">
          <a:blip r:embed="rId3">
            <a:alphaModFix/>
          </a:blip>
          <a:srcRect b="15073" l="4999" r="5241" t="9058"/>
          <a:stretch/>
        </p:blipFill>
        <p:spPr>
          <a:xfrm>
            <a:off x="4589600" y="275375"/>
            <a:ext cx="1847125" cy="838300"/>
          </a:xfrm>
          <a:prstGeom prst="rect">
            <a:avLst/>
          </a:prstGeom>
          <a:noFill/>
          <a:ln>
            <a:noFill/>
          </a:ln>
        </p:spPr>
      </p:pic>
      <p:pic>
        <p:nvPicPr>
          <p:cNvPr id="472" name="Google Shape;472;p34"/>
          <p:cNvPicPr preferRelativeResize="0"/>
          <p:nvPr/>
        </p:nvPicPr>
        <p:blipFill rotWithShape="1">
          <a:blip r:embed="rId4">
            <a:alphaModFix/>
          </a:blip>
          <a:srcRect b="0" l="0" r="0" t="0"/>
          <a:stretch/>
        </p:blipFill>
        <p:spPr>
          <a:xfrm>
            <a:off x="6743150" y="658121"/>
            <a:ext cx="2057941" cy="2141025"/>
          </a:xfrm>
          <a:prstGeom prst="rect">
            <a:avLst/>
          </a:prstGeom>
          <a:noFill/>
          <a:ln cap="flat" cmpd="sng" w="9525">
            <a:solidFill>
              <a:schemeClr val="dk2"/>
            </a:solidFill>
            <a:prstDash val="solid"/>
            <a:round/>
            <a:headEnd len="sm" w="sm" type="none"/>
            <a:tailEnd len="sm" w="sm" type="none"/>
          </a:ln>
        </p:spPr>
      </p:pic>
      <p:pic>
        <p:nvPicPr>
          <p:cNvPr id="473" name="Google Shape;473;p34"/>
          <p:cNvPicPr preferRelativeResize="0"/>
          <p:nvPr/>
        </p:nvPicPr>
        <p:blipFill rotWithShape="1">
          <a:blip r:embed="rId5">
            <a:alphaModFix/>
          </a:blip>
          <a:srcRect b="0" l="0" r="0" t="0"/>
          <a:stretch/>
        </p:blipFill>
        <p:spPr>
          <a:xfrm>
            <a:off x="6436725" y="2977850"/>
            <a:ext cx="2476900" cy="1747675"/>
          </a:xfrm>
          <a:prstGeom prst="rect">
            <a:avLst/>
          </a:prstGeom>
          <a:noFill/>
          <a:ln cap="flat" cmpd="sng" w="19050">
            <a:solidFill>
              <a:schemeClr val="dk2"/>
            </a:solidFill>
            <a:prstDash val="solid"/>
            <a:round/>
            <a:headEnd len="sm" w="sm" type="none"/>
            <a:tailEnd len="sm" w="sm" type="none"/>
          </a:ln>
        </p:spPr>
      </p:pic>
      <p:sp>
        <p:nvSpPr>
          <p:cNvPr id="474" name="Google Shape;474;p34"/>
          <p:cNvSpPr txBox="1"/>
          <p:nvPr/>
        </p:nvSpPr>
        <p:spPr>
          <a:xfrm>
            <a:off x="156525" y="1218800"/>
            <a:ext cx="6280200" cy="2124000"/>
          </a:xfrm>
          <a:prstGeom prst="rect">
            <a:avLst/>
          </a:prstGeom>
          <a:noFill/>
          <a:ln cap="flat" cmpd="sng" w="9525">
            <a:solidFill>
              <a:srgbClr val="212121"/>
            </a:solidFill>
            <a:prstDash val="solid"/>
            <a:round/>
            <a:headEnd len="sm" w="sm" type="none"/>
            <a:tailEnd len="sm" w="sm" type="none"/>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50"/>
              <a:buFont typeface="Arial"/>
              <a:buNone/>
            </a:pPr>
            <a:r>
              <a:rPr b="0" i="0" lang="en" sz="1050" u="none" cap="none" strike="noStrike">
                <a:solidFill>
                  <a:srgbClr val="212121"/>
                </a:solidFill>
                <a:highlight>
                  <a:srgbClr val="FFFFFF"/>
                </a:highlight>
                <a:latin typeface="Courier New"/>
                <a:ea typeface="Courier New"/>
                <a:cs typeface="Courier New"/>
                <a:sym typeface="Courier New"/>
              </a:rPr>
              <a:t>    FoldID       EventID  start_index  ... Bound  predicted  log odd score</a:t>
            </a:r>
            <a:endParaRPr b="0" i="0" sz="1050" u="none" cap="none" strike="noStrike">
              <a:solidFill>
                <a:srgbClr val="212121"/>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050"/>
              <a:buFont typeface="Arial"/>
              <a:buNone/>
            </a:pPr>
            <a:r>
              <a:rPr b="0" i="0" lang="en" sz="1050" u="none" cap="none" strike="noStrike">
                <a:solidFill>
                  <a:srgbClr val="212121"/>
                </a:solidFill>
                <a:highlight>
                  <a:srgbClr val="FFFFFF"/>
                </a:highlight>
                <a:latin typeface="Courier New"/>
                <a:ea typeface="Courier New"/>
                <a:cs typeface="Courier New"/>
                <a:sym typeface="Courier New"/>
              </a:rPr>
              <a:t>0         A  seq_986_peak           -5  ...     0          0     -36.508978</a:t>
            </a:r>
            <a:endParaRPr b="0" i="0" sz="1050" u="none" cap="none" strike="noStrike">
              <a:solidFill>
                <a:srgbClr val="212121"/>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050"/>
              <a:buFont typeface="Arial"/>
              <a:buNone/>
            </a:pPr>
            <a:r>
              <a:rPr b="0" i="0" lang="en" sz="1050" u="none" cap="none" strike="noStrike">
                <a:solidFill>
                  <a:srgbClr val="212121"/>
                </a:solidFill>
                <a:highlight>
                  <a:srgbClr val="FFFFFF"/>
                </a:highlight>
                <a:latin typeface="Courier New"/>
                <a:ea typeface="Courier New"/>
                <a:cs typeface="Courier New"/>
                <a:sym typeface="Courier New"/>
              </a:rPr>
              <a:t>1         A  seq_902_peak           -5  ...     0          0      -5.136077</a:t>
            </a:r>
            <a:endParaRPr b="0" i="0" sz="1050" u="none" cap="none" strike="noStrike">
              <a:solidFill>
                <a:srgbClr val="212121"/>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050"/>
              <a:buFont typeface="Arial"/>
              <a:buNone/>
            </a:pPr>
            <a:r>
              <a:rPr b="0" i="0" lang="en" sz="1050" u="none" cap="none" strike="noStrike">
                <a:solidFill>
                  <a:srgbClr val="212121"/>
                </a:solidFill>
                <a:highlight>
                  <a:srgbClr val="FFFFFF"/>
                </a:highlight>
                <a:latin typeface="Courier New"/>
                <a:ea typeface="Courier New"/>
                <a:cs typeface="Courier New"/>
                <a:sym typeface="Courier New"/>
              </a:rPr>
              <a:t>2         A  seq_963_peak          267  ...     1          1      66.917289</a:t>
            </a:r>
            <a:endParaRPr b="0" i="0" sz="1050" u="none" cap="none" strike="noStrike">
              <a:solidFill>
                <a:srgbClr val="212121"/>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050"/>
              <a:buFont typeface="Arial"/>
              <a:buNone/>
            </a:pPr>
            <a:r>
              <a:rPr b="0" i="0" lang="en" sz="1050" u="none" cap="none" strike="noStrike">
                <a:solidFill>
                  <a:srgbClr val="212121"/>
                </a:solidFill>
                <a:highlight>
                  <a:srgbClr val="FFFFFF"/>
                </a:highlight>
                <a:latin typeface="Courier New"/>
                <a:ea typeface="Courier New"/>
                <a:cs typeface="Courier New"/>
                <a:sym typeface="Courier New"/>
              </a:rPr>
              <a:t>3         A  seq_361_peak           -5  ...     0          1      17.650922</a:t>
            </a:r>
            <a:endParaRPr b="0" i="0" sz="1050" u="none" cap="none" strike="noStrike">
              <a:solidFill>
                <a:srgbClr val="212121"/>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050"/>
              <a:buFont typeface="Arial"/>
              <a:buNone/>
            </a:pPr>
            <a:r>
              <a:rPr b="0" i="0" lang="en" sz="1050" u="none" cap="none" strike="noStrike">
                <a:solidFill>
                  <a:srgbClr val="212121"/>
                </a:solidFill>
                <a:highlight>
                  <a:srgbClr val="FFFFFF"/>
                </a:highlight>
                <a:latin typeface="Courier New"/>
                <a:ea typeface="Courier New"/>
                <a:cs typeface="Courier New"/>
                <a:sym typeface="Courier New"/>
              </a:rPr>
              <a:t>4         A  seq_487_peak           -5  ...     0          0      -5.649734</a:t>
            </a:r>
            <a:endParaRPr b="0" i="0" sz="1050" u="none" cap="none" strike="noStrike">
              <a:solidFill>
                <a:srgbClr val="212121"/>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050"/>
              <a:buFont typeface="Arial"/>
              <a:buNone/>
            </a:pPr>
            <a:r>
              <a:rPr b="0" i="0" lang="en" sz="1050" u="none" cap="none" strike="noStrike">
                <a:solidFill>
                  <a:srgbClr val="212121"/>
                </a:solidFill>
                <a:highlight>
                  <a:srgbClr val="FFFFFF"/>
                </a:highlight>
                <a:latin typeface="Courier New"/>
                <a:ea typeface="Courier New"/>
                <a:cs typeface="Courier New"/>
                <a:sym typeface="Courier New"/>
              </a:rPr>
              <a:t>...     ...           ...          ...  ...   ...        ...            ...</a:t>
            </a:r>
            <a:endParaRPr b="0" i="0" sz="1050" u="none" cap="none" strike="noStrike">
              <a:solidFill>
                <a:srgbClr val="212121"/>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050"/>
              <a:buFont typeface="Arial"/>
              <a:buNone/>
            </a:pPr>
            <a:r>
              <a:rPr b="0" i="0" lang="en" sz="1050" u="none" cap="none" strike="noStrike">
                <a:solidFill>
                  <a:srgbClr val="212121"/>
                </a:solidFill>
                <a:highlight>
                  <a:srgbClr val="FFFFFF"/>
                </a:highlight>
                <a:latin typeface="Courier New"/>
                <a:ea typeface="Courier New"/>
                <a:cs typeface="Courier New"/>
                <a:sym typeface="Courier New"/>
              </a:rPr>
              <a:t>1995      A  seq_309_peak           -5  ...     0          0      -5.455076</a:t>
            </a:r>
            <a:endParaRPr b="0" i="0" sz="1050" u="none" cap="none" strike="noStrike">
              <a:solidFill>
                <a:srgbClr val="212121"/>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050"/>
              <a:buFont typeface="Arial"/>
              <a:buNone/>
            </a:pPr>
            <a:r>
              <a:rPr b="0" i="0" lang="en" sz="1050" u="none" cap="none" strike="noStrike">
                <a:solidFill>
                  <a:srgbClr val="212121"/>
                </a:solidFill>
                <a:highlight>
                  <a:srgbClr val="FFFFFF"/>
                </a:highlight>
                <a:latin typeface="Courier New"/>
                <a:ea typeface="Courier New"/>
                <a:cs typeface="Courier New"/>
                <a:sym typeface="Courier New"/>
              </a:rPr>
              <a:t>1996      A  seq_960_peak           -5  ...     0          0     -19.066406</a:t>
            </a:r>
            <a:endParaRPr b="0" i="0" sz="1050" u="none" cap="none" strike="noStrike">
              <a:solidFill>
                <a:srgbClr val="212121"/>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050"/>
              <a:buFont typeface="Arial"/>
              <a:buNone/>
            </a:pPr>
            <a:r>
              <a:rPr b="0" i="0" lang="en" sz="1050" u="none" cap="none" strike="noStrike">
                <a:solidFill>
                  <a:srgbClr val="212121"/>
                </a:solidFill>
                <a:highlight>
                  <a:srgbClr val="FFFFFF"/>
                </a:highlight>
                <a:latin typeface="Courier New"/>
                <a:ea typeface="Courier New"/>
                <a:cs typeface="Courier New"/>
                <a:sym typeface="Courier New"/>
              </a:rPr>
              <a:t>1997      A  seq_196_peak           49  ...     1          0      -3.408055</a:t>
            </a:r>
            <a:endParaRPr b="0" i="0" sz="1050" u="none" cap="none" strike="noStrike">
              <a:solidFill>
                <a:srgbClr val="212121"/>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050"/>
              <a:buFont typeface="Arial"/>
              <a:buNone/>
            </a:pPr>
            <a:r>
              <a:rPr b="0" i="0" lang="en" sz="1050" u="none" cap="none" strike="noStrike">
                <a:solidFill>
                  <a:srgbClr val="212121"/>
                </a:solidFill>
                <a:highlight>
                  <a:srgbClr val="FFFFFF"/>
                </a:highlight>
                <a:latin typeface="Courier New"/>
                <a:ea typeface="Courier New"/>
                <a:cs typeface="Courier New"/>
                <a:sym typeface="Courier New"/>
              </a:rPr>
              <a:t>1998      A  seq_756_peak          103  ...     1          1      14.057043</a:t>
            </a:r>
            <a:endParaRPr b="0" i="0" sz="1050" u="none" cap="none" strike="noStrike">
              <a:solidFill>
                <a:srgbClr val="212121"/>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050"/>
              <a:buFont typeface="Arial"/>
              <a:buNone/>
            </a:pPr>
            <a:r>
              <a:rPr b="0" i="0" lang="en" sz="1050" u="none" cap="none" strike="noStrike">
                <a:solidFill>
                  <a:srgbClr val="212121"/>
                </a:solidFill>
                <a:highlight>
                  <a:srgbClr val="FFFFFF"/>
                </a:highlight>
                <a:latin typeface="Courier New"/>
                <a:ea typeface="Courier New"/>
                <a:cs typeface="Courier New"/>
                <a:sym typeface="Courier New"/>
              </a:rPr>
              <a:t>1999      A   seq_86_peak           -5  ...     0          0      -5.472158</a:t>
            </a:r>
            <a:endParaRPr b="0" i="0" sz="1050" u="none" cap="none" strike="noStrike">
              <a:solidFill>
                <a:srgbClr val="212121"/>
              </a:solidFill>
              <a:highlight>
                <a:srgbClr val="FFFFFF"/>
              </a:highlight>
              <a:latin typeface="Courier New"/>
              <a:ea typeface="Courier New"/>
              <a:cs typeface="Courier New"/>
              <a:sym typeface="Courier New"/>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 name="Shape 478"/>
        <p:cNvGrpSpPr/>
        <p:nvPr/>
      </p:nvGrpSpPr>
      <p:grpSpPr>
        <a:xfrm>
          <a:off x="0" y="0"/>
          <a:ext cx="0" cy="0"/>
          <a:chOff x="0" y="0"/>
          <a:chExt cx="0" cy="0"/>
        </a:xfrm>
      </p:grpSpPr>
      <p:sp>
        <p:nvSpPr>
          <p:cNvPr id="479" name="Google Shape;479;p35"/>
          <p:cNvSpPr txBox="1"/>
          <p:nvPr>
            <p:ph type="title"/>
          </p:nvPr>
        </p:nvSpPr>
        <p:spPr>
          <a:xfrm>
            <a:off x="136525" y="171875"/>
            <a:ext cx="34728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MA0139.1  - JASPAR </a:t>
            </a:r>
            <a:endParaRPr/>
          </a:p>
        </p:txBody>
      </p:sp>
      <p:sp>
        <p:nvSpPr>
          <p:cNvPr id="480" name="Google Shape;480;p35"/>
          <p:cNvSpPr txBox="1"/>
          <p:nvPr>
            <p:ph idx="1" type="body"/>
          </p:nvPr>
        </p:nvSpPr>
        <p:spPr>
          <a:xfrm>
            <a:off x="261900" y="3957000"/>
            <a:ext cx="5016900" cy="895200"/>
          </a:xfrm>
          <a:prstGeom prst="rect">
            <a:avLst/>
          </a:prstGeom>
          <a:noFill/>
          <a:ln>
            <a:noFill/>
          </a:ln>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SzPts val="1200"/>
              <a:buChar char="●"/>
            </a:pPr>
            <a:r>
              <a:rPr lang="en" sz="1200"/>
              <a:t>Area Under Curve - 0.99</a:t>
            </a:r>
            <a:endParaRPr sz="1200"/>
          </a:p>
          <a:p>
            <a:pPr indent="-304800" lvl="0" marL="457200" rtl="0" algn="l">
              <a:lnSpc>
                <a:spcPct val="115000"/>
              </a:lnSpc>
              <a:spcBef>
                <a:spcPts val="0"/>
              </a:spcBef>
              <a:spcAft>
                <a:spcPts val="0"/>
              </a:spcAft>
              <a:buSzPts val="1200"/>
              <a:buChar char="●"/>
            </a:pPr>
            <a:r>
              <a:rPr lang="en" sz="1200"/>
              <a:t>Accuracy - 0.756</a:t>
            </a:r>
            <a:endParaRPr sz="1200"/>
          </a:p>
          <a:p>
            <a:pPr indent="-304800" lvl="0" marL="457200" rtl="0" algn="l">
              <a:lnSpc>
                <a:spcPct val="115000"/>
              </a:lnSpc>
              <a:spcBef>
                <a:spcPts val="0"/>
              </a:spcBef>
              <a:spcAft>
                <a:spcPts val="0"/>
              </a:spcAft>
              <a:buSzPts val="1200"/>
              <a:buChar char="●"/>
            </a:pPr>
            <a:r>
              <a:rPr lang="en" sz="1200"/>
              <a:t>Highest Accuracy for 13th Order Model</a:t>
            </a:r>
            <a:endParaRPr sz="1200"/>
          </a:p>
        </p:txBody>
      </p:sp>
      <p:pic>
        <p:nvPicPr>
          <p:cNvPr id="481" name="Google Shape;481;p35"/>
          <p:cNvPicPr preferRelativeResize="0"/>
          <p:nvPr/>
        </p:nvPicPr>
        <p:blipFill rotWithShape="1">
          <a:blip r:embed="rId3">
            <a:alphaModFix/>
          </a:blip>
          <a:srcRect b="9332" l="12532" r="14181" t="14731"/>
          <a:stretch/>
        </p:blipFill>
        <p:spPr>
          <a:xfrm>
            <a:off x="3751300" y="256375"/>
            <a:ext cx="2401250" cy="838325"/>
          </a:xfrm>
          <a:prstGeom prst="rect">
            <a:avLst/>
          </a:prstGeom>
          <a:noFill/>
          <a:ln>
            <a:noFill/>
          </a:ln>
        </p:spPr>
      </p:pic>
      <p:sp>
        <p:nvSpPr>
          <p:cNvPr id="482" name="Google Shape;482;p35"/>
          <p:cNvSpPr txBox="1"/>
          <p:nvPr/>
        </p:nvSpPr>
        <p:spPr>
          <a:xfrm>
            <a:off x="136525" y="1186500"/>
            <a:ext cx="6223500" cy="27705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50"/>
              <a:buFont typeface="Arial"/>
              <a:buNone/>
            </a:pPr>
            <a:r>
              <a:rPr b="0" i="0" lang="en" sz="1050" u="none" cap="none" strike="noStrike">
                <a:solidFill>
                  <a:srgbClr val="212121"/>
                </a:solidFill>
                <a:highlight>
                  <a:srgbClr val="FFFFFF"/>
                </a:highlight>
                <a:latin typeface="Courier New"/>
                <a:ea typeface="Courier New"/>
                <a:cs typeface="Courier New"/>
                <a:sym typeface="Courier New"/>
              </a:rPr>
              <a:t>Step:  13</a:t>
            </a:r>
            <a:endParaRPr b="0" i="0" sz="1050" u="none" cap="none" strike="noStrike">
              <a:solidFill>
                <a:srgbClr val="212121"/>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050"/>
              <a:buFont typeface="Arial"/>
              <a:buNone/>
            </a:pPr>
            <a:r>
              <a:rPr b="0" i="0" lang="en" sz="1050" u="none" cap="none" strike="noStrike">
                <a:solidFill>
                  <a:srgbClr val="212121"/>
                </a:solidFill>
                <a:highlight>
                  <a:srgbClr val="FFFFFF"/>
                </a:highlight>
                <a:latin typeface="Courier New"/>
                <a:ea typeface="Courier New"/>
                <a:cs typeface="Courier New"/>
                <a:sym typeface="Courier New"/>
              </a:rPr>
              <a:t>     FoldID       EventID  start_index  ... Bound  predicted  log odd score</a:t>
            </a:r>
            <a:endParaRPr b="0" i="0" sz="1050" u="none" cap="none" strike="noStrike">
              <a:solidFill>
                <a:srgbClr val="212121"/>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050"/>
              <a:buFont typeface="Arial"/>
              <a:buNone/>
            </a:pPr>
            <a:r>
              <a:rPr b="0" i="0" lang="en" sz="1050" u="none" cap="none" strike="noStrike">
                <a:solidFill>
                  <a:srgbClr val="212121"/>
                </a:solidFill>
                <a:highlight>
                  <a:srgbClr val="FFFFFF"/>
                </a:highlight>
                <a:latin typeface="Courier New"/>
                <a:ea typeface="Courier New"/>
                <a:cs typeface="Courier New"/>
                <a:sym typeface="Courier New"/>
              </a:rPr>
              <a:t>0         A  seq_392_peak           65  ...     1          1      28.419112</a:t>
            </a:r>
            <a:endParaRPr b="0" i="0" sz="1050" u="none" cap="none" strike="noStrike">
              <a:solidFill>
                <a:srgbClr val="212121"/>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050"/>
              <a:buFont typeface="Arial"/>
              <a:buNone/>
            </a:pPr>
            <a:r>
              <a:rPr b="0" i="0" lang="en" sz="1050" u="none" cap="none" strike="noStrike">
                <a:solidFill>
                  <a:srgbClr val="212121"/>
                </a:solidFill>
                <a:highlight>
                  <a:srgbClr val="FFFFFF"/>
                </a:highlight>
                <a:latin typeface="Courier New"/>
                <a:ea typeface="Courier New"/>
                <a:cs typeface="Courier New"/>
                <a:sym typeface="Courier New"/>
              </a:rPr>
              <a:t>1         A  seq_310_peak           -5  ...     0          0      -6.635404</a:t>
            </a:r>
            <a:endParaRPr b="0" i="0" sz="1050" u="none" cap="none" strike="noStrike">
              <a:solidFill>
                <a:srgbClr val="212121"/>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050"/>
              <a:buFont typeface="Arial"/>
              <a:buNone/>
            </a:pPr>
            <a:r>
              <a:rPr b="0" i="0" lang="en" sz="1050" u="none" cap="none" strike="noStrike">
                <a:solidFill>
                  <a:srgbClr val="212121"/>
                </a:solidFill>
                <a:highlight>
                  <a:srgbClr val="FFFFFF"/>
                </a:highlight>
                <a:latin typeface="Courier New"/>
                <a:ea typeface="Courier New"/>
                <a:cs typeface="Courier New"/>
                <a:sym typeface="Courier New"/>
              </a:rPr>
              <a:t>2         A  seq_779_peak           -5  ...     0          0      -4.868262</a:t>
            </a:r>
            <a:endParaRPr b="0" i="0" sz="1050" u="none" cap="none" strike="noStrike">
              <a:solidFill>
                <a:srgbClr val="212121"/>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050"/>
              <a:buFont typeface="Arial"/>
              <a:buNone/>
            </a:pPr>
            <a:r>
              <a:rPr b="0" i="0" lang="en" sz="1050" u="none" cap="none" strike="noStrike">
                <a:solidFill>
                  <a:srgbClr val="212121"/>
                </a:solidFill>
                <a:highlight>
                  <a:srgbClr val="FFFFFF"/>
                </a:highlight>
                <a:latin typeface="Courier New"/>
                <a:ea typeface="Courier New"/>
                <a:cs typeface="Courier New"/>
                <a:sym typeface="Courier New"/>
              </a:rPr>
              <a:t>3         A  seq_468_peak           -5  ...     0          1      10.800039</a:t>
            </a:r>
            <a:endParaRPr b="0" i="0" sz="1050" u="none" cap="none" strike="noStrike">
              <a:solidFill>
                <a:srgbClr val="212121"/>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050"/>
              <a:buFont typeface="Arial"/>
              <a:buNone/>
            </a:pPr>
            <a:r>
              <a:rPr b="0" i="0" lang="en" sz="1050" u="none" cap="none" strike="noStrike">
                <a:solidFill>
                  <a:srgbClr val="212121"/>
                </a:solidFill>
                <a:highlight>
                  <a:srgbClr val="FFFFFF"/>
                </a:highlight>
                <a:latin typeface="Courier New"/>
                <a:ea typeface="Courier New"/>
                <a:cs typeface="Courier New"/>
                <a:sym typeface="Courier New"/>
              </a:rPr>
              <a:t>4         A  seq_648_peak           38  ...     1          1      33.041807</a:t>
            </a:r>
            <a:endParaRPr b="0" i="0" sz="1050" u="none" cap="none" strike="noStrike">
              <a:solidFill>
                <a:srgbClr val="212121"/>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050"/>
              <a:buFont typeface="Arial"/>
              <a:buNone/>
            </a:pPr>
            <a:r>
              <a:rPr b="0" i="0" lang="en" sz="1050" u="none" cap="none" strike="noStrike">
                <a:solidFill>
                  <a:srgbClr val="212121"/>
                </a:solidFill>
                <a:highlight>
                  <a:srgbClr val="FFFFFF"/>
                </a:highlight>
                <a:latin typeface="Courier New"/>
                <a:ea typeface="Courier New"/>
                <a:cs typeface="Courier New"/>
                <a:sym typeface="Courier New"/>
              </a:rPr>
              <a:t>...     ...           ...          ...  ...   ...        ...            ...</a:t>
            </a:r>
            <a:endParaRPr b="0" i="0" sz="1050" u="none" cap="none" strike="noStrike">
              <a:solidFill>
                <a:srgbClr val="212121"/>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050"/>
              <a:buFont typeface="Arial"/>
              <a:buNone/>
            </a:pPr>
            <a:r>
              <a:rPr b="0" i="0" lang="en" sz="1050" u="none" cap="none" strike="noStrike">
                <a:solidFill>
                  <a:srgbClr val="212121"/>
                </a:solidFill>
                <a:highlight>
                  <a:srgbClr val="FFFFFF"/>
                </a:highlight>
                <a:latin typeface="Courier New"/>
                <a:ea typeface="Courier New"/>
                <a:cs typeface="Courier New"/>
                <a:sym typeface="Courier New"/>
              </a:rPr>
              <a:t>1995      A  seq_627_peak           -5  ...     0          0     -14.199399</a:t>
            </a:r>
            <a:endParaRPr b="0" i="0" sz="1050" u="none" cap="none" strike="noStrike">
              <a:solidFill>
                <a:srgbClr val="212121"/>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050"/>
              <a:buFont typeface="Arial"/>
              <a:buNone/>
            </a:pPr>
            <a:r>
              <a:rPr b="0" i="0" lang="en" sz="1050" u="none" cap="none" strike="noStrike">
                <a:solidFill>
                  <a:srgbClr val="212121"/>
                </a:solidFill>
                <a:highlight>
                  <a:srgbClr val="FFFFFF"/>
                </a:highlight>
                <a:latin typeface="Courier New"/>
                <a:ea typeface="Courier New"/>
                <a:cs typeface="Courier New"/>
                <a:sym typeface="Courier New"/>
              </a:rPr>
              <a:t>1996      A   seq_82_peak           -5  ...     0          0      -8.730004</a:t>
            </a:r>
            <a:endParaRPr b="0" i="0" sz="1050" u="none" cap="none" strike="noStrike">
              <a:solidFill>
                <a:srgbClr val="212121"/>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050"/>
              <a:buFont typeface="Arial"/>
              <a:buNone/>
            </a:pPr>
            <a:r>
              <a:rPr b="0" i="0" lang="en" sz="1050" u="none" cap="none" strike="noStrike">
                <a:solidFill>
                  <a:srgbClr val="212121"/>
                </a:solidFill>
                <a:highlight>
                  <a:srgbClr val="FFFFFF"/>
                </a:highlight>
                <a:latin typeface="Courier New"/>
                <a:ea typeface="Courier New"/>
                <a:cs typeface="Courier New"/>
                <a:sym typeface="Courier New"/>
              </a:rPr>
              <a:t>1997      A  seq_990_peak           73  ...     1          1      27.079548</a:t>
            </a:r>
            <a:endParaRPr b="0" i="0" sz="1050" u="none" cap="none" strike="noStrike">
              <a:solidFill>
                <a:srgbClr val="212121"/>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050"/>
              <a:buFont typeface="Arial"/>
              <a:buNone/>
            </a:pPr>
            <a:r>
              <a:rPr b="0" i="0" lang="en" sz="1050" u="none" cap="none" strike="noStrike">
                <a:solidFill>
                  <a:srgbClr val="212121"/>
                </a:solidFill>
                <a:highlight>
                  <a:srgbClr val="FFFFFF"/>
                </a:highlight>
                <a:latin typeface="Courier New"/>
                <a:ea typeface="Courier New"/>
                <a:cs typeface="Courier New"/>
                <a:sym typeface="Courier New"/>
              </a:rPr>
              <a:t>1998      A   seq_29_peak           93  ...     1          1      10.662202</a:t>
            </a:r>
            <a:endParaRPr b="0" i="0" sz="1050" u="none" cap="none" strike="noStrike">
              <a:solidFill>
                <a:srgbClr val="212121"/>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050"/>
              <a:buFont typeface="Arial"/>
              <a:buNone/>
            </a:pPr>
            <a:r>
              <a:rPr b="0" i="0" lang="en" sz="1050" u="none" cap="none" strike="noStrike">
                <a:solidFill>
                  <a:srgbClr val="212121"/>
                </a:solidFill>
                <a:highlight>
                  <a:srgbClr val="FFFFFF"/>
                </a:highlight>
                <a:latin typeface="Courier New"/>
                <a:ea typeface="Courier New"/>
                <a:cs typeface="Courier New"/>
                <a:sym typeface="Courier New"/>
              </a:rPr>
              <a:t>1999      A  seq_840_peak           -5  ...     0          1      10.074845</a:t>
            </a:r>
            <a:endParaRPr b="0" i="0" sz="1050" u="none" cap="none" strike="noStrike">
              <a:solidFill>
                <a:srgbClr val="212121"/>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212121"/>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050"/>
              <a:buFont typeface="Arial"/>
              <a:buNone/>
            </a:pPr>
            <a:r>
              <a:rPr b="0" i="0" lang="en" sz="1050" u="none" cap="none" strike="noStrike">
                <a:solidFill>
                  <a:srgbClr val="212121"/>
                </a:solidFill>
                <a:highlight>
                  <a:srgbClr val="FFFFFF"/>
                </a:highlight>
                <a:latin typeface="Courier New"/>
                <a:ea typeface="Courier New"/>
                <a:cs typeface="Courier New"/>
                <a:sym typeface="Courier New"/>
              </a:rPr>
              <a:t>[2000 rows x 7 columns]</a:t>
            </a:r>
            <a:endParaRPr b="0" i="0" sz="1050" u="none" cap="none" strike="noStrike">
              <a:solidFill>
                <a:srgbClr val="212121"/>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050"/>
              <a:buFont typeface="Arial"/>
              <a:buNone/>
            </a:pPr>
            <a:r>
              <a:rPr b="0" i="0" lang="en" sz="1050" u="none" cap="none" strike="noStrike">
                <a:solidFill>
                  <a:srgbClr val="212121"/>
                </a:solidFill>
                <a:highlight>
                  <a:srgbClr val="FFFFFF"/>
                </a:highlight>
                <a:latin typeface="Courier New"/>
                <a:ea typeface="Courier New"/>
                <a:cs typeface="Courier New"/>
                <a:sym typeface="Courier New"/>
              </a:rPr>
              <a:t>0.756</a:t>
            </a:r>
            <a:endParaRPr b="0" i="0" sz="1400" u="none" cap="none" strike="noStrike">
              <a:solidFill>
                <a:srgbClr val="000000"/>
              </a:solidFill>
              <a:latin typeface="Arial"/>
              <a:ea typeface="Arial"/>
              <a:cs typeface="Arial"/>
              <a:sym typeface="Arial"/>
            </a:endParaRPr>
          </a:p>
        </p:txBody>
      </p:sp>
      <p:pic>
        <p:nvPicPr>
          <p:cNvPr id="483" name="Google Shape;483;p35"/>
          <p:cNvPicPr preferRelativeResize="0"/>
          <p:nvPr/>
        </p:nvPicPr>
        <p:blipFill rotWithShape="1">
          <a:blip r:embed="rId4">
            <a:alphaModFix/>
          </a:blip>
          <a:srcRect b="0" l="0" r="0" t="0"/>
          <a:stretch/>
        </p:blipFill>
        <p:spPr>
          <a:xfrm>
            <a:off x="6605612" y="537550"/>
            <a:ext cx="2223850" cy="2271300"/>
          </a:xfrm>
          <a:prstGeom prst="rect">
            <a:avLst/>
          </a:prstGeom>
          <a:noFill/>
          <a:ln cap="flat" cmpd="sng" w="19050">
            <a:solidFill>
              <a:srgbClr val="695D46"/>
            </a:solidFill>
            <a:prstDash val="solid"/>
            <a:round/>
            <a:headEnd len="sm" w="sm" type="none"/>
            <a:tailEnd len="sm" w="sm" type="none"/>
          </a:ln>
        </p:spPr>
      </p:pic>
      <p:pic>
        <p:nvPicPr>
          <p:cNvPr id="484" name="Google Shape;484;p35"/>
          <p:cNvPicPr preferRelativeResize="0"/>
          <p:nvPr/>
        </p:nvPicPr>
        <p:blipFill rotWithShape="1">
          <a:blip r:embed="rId5">
            <a:alphaModFix/>
          </a:blip>
          <a:srcRect b="0" l="0" r="0" t="0"/>
          <a:stretch/>
        </p:blipFill>
        <p:spPr>
          <a:xfrm>
            <a:off x="6392800" y="2961250"/>
            <a:ext cx="2507375" cy="1769163"/>
          </a:xfrm>
          <a:prstGeom prst="rect">
            <a:avLst/>
          </a:prstGeom>
          <a:noFill/>
          <a:ln cap="flat" cmpd="sng" w="28575">
            <a:solidFill>
              <a:srgbClr val="695D46"/>
            </a:solidFill>
            <a:prstDash val="solid"/>
            <a:round/>
            <a:headEnd len="sm" w="sm" type="none"/>
            <a:tailEnd len="sm" w="sm" type="none"/>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 name="Shape 488"/>
        <p:cNvGrpSpPr/>
        <p:nvPr/>
      </p:nvGrpSpPr>
      <p:grpSpPr>
        <a:xfrm>
          <a:off x="0" y="0"/>
          <a:ext cx="0" cy="0"/>
          <a:chOff x="0" y="0"/>
          <a:chExt cx="0" cy="0"/>
        </a:xfrm>
      </p:grpSpPr>
      <p:sp>
        <p:nvSpPr>
          <p:cNvPr id="489" name="Google Shape;489;p36"/>
          <p:cNvSpPr txBox="1"/>
          <p:nvPr>
            <p:ph type="title"/>
          </p:nvPr>
        </p:nvSpPr>
        <p:spPr>
          <a:xfrm>
            <a:off x="136525" y="171875"/>
            <a:ext cx="34728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MA0098.3  - JASPAR </a:t>
            </a:r>
            <a:endParaRPr/>
          </a:p>
        </p:txBody>
      </p:sp>
      <p:sp>
        <p:nvSpPr>
          <p:cNvPr id="490" name="Google Shape;490;p36"/>
          <p:cNvSpPr txBox="1"/>
          <p:nvPr>
            <p:ph idx="1" type="body"/>
          </p:nvPr>
        </p:nvSpPr>
        <p:spPr>
          <a:xfrm>
            <a:off x="261900" y="3765300"/>
            <a:ext cx="5016900" cy="895200"/>
          </a:xfrm>
          <a:prstGeom prst="rect">
            <a:avLst/>
          </a:prstGeom>
          <a:noFill/>
          <a:ln>
            <a:noFill/>
          </a:ln>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SzPts val="1200"/>
              <a:buChar char="●"/>
            </a:pPr>
            <a:r>
              <a:rPr lang="en" sz="1200"/>
              <a:t>Area Under Curve - 0.75</a:t>
            </a:r>
            <a:endParaRPr sz="1200"/>
          </a:p>
          <a:p>
            <a:pPr indent="-304800" lvl="0" marL="457200" rtl="0" algn="l">
              <a:lnSpc>
                <a:spcPct val="115000"/>
              </a:lnSpc>
              <a:spcBef>
                <a:spcPts val="0"/>
              </a:spcBef>
              <a:spcAft>
                <a:spcPts val="0"/>
              </a:spcAft>
              <a:buSzPts val="1200"/>
              <a:buChar char="●"/>
            </a:pPr>
            <a:r>
              <a:rPr lang="en" sz="1200"/>
              <a:t>Accuracy - 0.66</a:t>
            </a:r>
            <a:endParaRPr sz="1200"/>
          </a:p>
          <a:p>
            <a:pPr indent="-304800" lvl="0" marL="457200" rtl="0" algn="l">
              <a:lnSpc>
                <a:spcPct val="115000"/>
              </a:lnSpc>
              <a:spcBef>
                <a:spcPts val="0"/>
              </a:spcBef>
              <a:spcAft>
                <a:spcPts val="0"/>
              </a:spcAft>
              <a:buSzPts val="1200"/>
              <a:buChar char="●"/>
            </a:pPr>
            <a:r>
              <a:rPr lang="en" sz="1200"/>
              <a:t>Highest Accuracy for 5th Order Model</a:t>
            </a:r>
            <a:endParaRPr sz="1200"/>
          </a:p>
        </p:txBody>
      </p:sp>
      <p:pic>
        <p:nvPicPr>
          <p:cNvPr id="491" name="Google Shape;491;p36"/>
          <p:cNvPicPr preferRelativeResize="0"/>
          <p:nvPr/>
        </p:nvPicPr>
        <p:blipFill rotWithShape="1">
          <a:blip r:embed="rId3">
            <a:alphaModFix/>
          </a:blip>
          <a:srcRect b="6340" l="8057" r="2694" t="5218"/>
          <a:stretch/>
        </p:blipFill>
        <p:spPr>
          <a:xfrm>
            <a:off x="3879175" y="114300"/>
            <a:ext cx="1847125" cy="1090500"/>
          </a:xfrm>
          <a:prstGeom prst="rect">
            <a:avLst/>
          </a:prstGeom>
          <a:noFill/>
          <a:ln>
            <a:noFill/>
          </a:ln>
        </p:spPr>
      </p:pic>
      <p:sp>
        <p:nvSpPr>
          <p:cNvPr id="492" name="Google Shape;492;p36"/>
          <p:cNvSpPr txBox="1"/>
          <p:nvPr/>
        </p:nvSpPr>
        <p:spPr>
          <a:xfrm>
            <a:off x="136525" y="1344150"/>
            <a:ext cx="6229200" cy="21240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50"/>
              <a:buFont typeface="Arial"/>
              <a:buNone/>
            </a:pPr>
            <a:r>
              <a:rPr b="0" i="0" lang="en" sz="1050" u="none" cap="none" strike="noStrike">
                <a:solidFill>
                  <a:srgbClr val="212121"/>
                </a:solidFill>
                <a:highlight>
                  <a:srgbClr val="FFFFFF"/>
                </a:highlight>
                <a:latin typeface="Courier New"/>
                <a:ea typeface="Courier New"/>
                <a:cs typeface="Courier New"/>
                <a:sym typeface="Courier New"/>
              </a:rPr>
              <a:t>    FoldID       EventID  start_index  ... Bound  predicted  log odd score</a:t>
            </a:r>
            <a:endParaRPr b="0" i="0" sz="1050" u="none" cap="none" strike="noStrike">
              <a:solidFill>
                <a:srgbClr val="212121"/>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050"/>
              <a:buFont typeface="Arial"/>
              <a:buNone/>
            </a:pPr>
            <a:r>
              <a:rPr b="0" i="0" lang="en" sz="1050" u="none" cap="none" strike="noStrike">
                <a:solidFill>
                  <a:srgbClr val="212121"/>
                </a:solidFill>
                <a:highlight>
                  <a:srgbClr val="FFFFFF"/>
                </a:highlight>
                <a:latin typeface="Courier New"/>
                <a:ea typeface="Courier New"/>
                <a:cs typeface="Courier New"/>
                <a:sym typeface="Courier New"/>
              </a:rPr>
              <a:t>0         A  seq_929_peak          233  ...     1          0      -8.924894</a:t>
            </a:r>
            <a:endParaRPr b="0" i="0" sz="1050" u="none" cap="none" strike="noStrike">
              <a:solidFill>
                <a:srgbClr val="212121"/>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050"/>
              <a:buFont typeface="Arial"/>
              <a:buNone/>
            </a:pPr>
            <a:r>
              <a:rPr b="0" i="0" lang="en" sz="1050" u="none" cap="none" strike="noStrike">
                <a:solidFill>
                  <a:srgbClr val="212121"/>
                </a:solidFill>
                <a:highlight>
                  <a:srgbClr val="FFFFFF"/>
                </a:highlight>
                <a:latin typeface="Courier New"/>
                <a:ea typeface="Courier New"/>
                <a:cs typeface="Courier New"/>
                <a:sym typeface="Courier New"/>
              </a:rPr>
              <a:t>1         A  seq_888_peak           -5  ...     0          0      -5.275024</a:t>
            </a:r>
            <a:endParaRPr b="0" i="0" sz="1050" u="none" cap="none" strike="noStrike">
              <a:solidFill>
                <a:srgbClr val="212121"/>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050"/>
              <a:buFont typeface="Arial"/>
              <a:buNone/>
            </a:pPr>
            <a:r>
              <a:rPr b="0" i="0" lang="en" sz="1050" u="none" cap="none" strike="noStrike">
                <a:solidFill>
                  <a:srgbClr val="212121"/>
                </a:solidFill>
                <a:highlight>
                  <a:srgbClr val="FFFFFF"/>
                </a:highlight>
                <a:latin typeface="Courier New"/>
                <a:ea typeface="Courier New"/>
                <a:cs typeface="Courier New"/>
                <a:sym typeface="Courier New"/>
              </a:rPr>
              <a:t>2         A  seq_234_peak          173  ...     1          1       7.202054</a:t>
            </a:r>
            <a:endParaRPr b="0" i="0" sz="1050" u="none" cap="none" strike="noStrike">
              <a:solidFill>
                <a:srgbClr val="212121"/>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050"/>
              <a:buFont typeface="Arial"/>
              <a:buNone/>
            </a:pPr>
            <a:r>
              <a:rPr b="0" i="0" lang="en" sz="1050" u="none" cap="none" strike="noStrike">
                <a:solidFill>
                  <a:srgbClr val="212121"/>
                </a:solidFill>
                <a:highlight>
                  <a:srgbClr val="FFFFFF"/>
                </a:highlight>
                <a:latin typeface="Courier New"/>
                <a:ea typeface="Courier New"/>
                <a:cs typeface="Courier New"/>
                <a:sym typeface="Courier New"/>
              </a:rPr>
              <a:t>3         A  seq_703_peak           -5  ...     0          0      -2.284430</a:t>
            </a:r>
            <a:endParaRPr b="0" i="0" sz="1050" u="none" cap="none" strike="noStrike">
              <a:solidFill>
                <a:srgbClr val="212121"/>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050"/>
              <a:buFont typeface="Arial"/>
              <a:buNone/>
            </a:pPr>
            <a:r>
              <a:rPr b="0" i="0" lang="en" sz="1050" u="none" cap="none" strike="noStrike">
                <a:solidFill>
                  <a:srgbClr val="212121"/>
                </a:solidFill>
                <a:highlight>
                  <a:srgbClr val="FFFFFF"/>
                </a:highlight>
                <a:latin typeface="Courier New"/>
                <a:ea typeface="Courier New"/>
                <a:cs typeface="Courier New"/>
                <a:sym typeface="Courier New"/>
              </a:rPr>
              <a:t>4         A   seq_47_peak           -5  ...     0          0     -12.688222</a:t>
            </a:r>
            <a:endParaRPr b="0" i="0" sz="1050" u="none" cap="none" strike="noStrike">
              <a:solidFill>
                <a:srgbClr val="212121"/>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050"/>
              <a:buFont typeface="Arial"/>
              <a:buNone/>
            </a:pPr>
            <a:r>
              <a:rPr b="0" i="0" lang="en" sz="1050" u="none" cap="none" strike="noStrike">
                <a:solidFill>
                  <a:srgbClr val="212121"/>
                </a:solidFill>
                <a:highlight>
                  <a:srgbClr val="FFFFFF"/>
                </a:highlight>
                <a:latin typeface="Courier New"/>
                <a:ea typeface="Courier New"/>
                <a:cs typeface="Courier New"/>
                <a:sym typeface="Courier New"/>
              </a:rPr>
              <a:t>...     ...           ...          ...  ...   ...        ...            ...</a:t>
            </a:r>
            <a:endParaRPr b="0" i="0" sz="1050" u="none" cap="none" strike="noStrike">
              <a:solidFill>
                <a:srgbClr val="212121"/>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050"/>
              <a:buFont typeface="Arial"/>
              <a:buNone/>
            </a:pPr>
            <a:r>
              <a:rPr b="0" i="0" lang="en" sz="1050" u="none" cap="none" strike="noStrike">
                <a:solidFill>
                  <a:srgbClr val="212121"/>
                </a:solidFill>
                <a:highlight>
                  <a:srgbClr val="FFFFFF"/>
                </a:highlight>
                <a:latin typeface="Courier New"/>
                <a:ea typeface="Courier New"/>
                <a:cs typeface="Courier New"/>
                <a:sym typeface="Courier New"/>
              </a:rPr>
              <a:t>1995      A  seq_472_peak           -5  ...     0          0      -7.479195</a:t>
            </a:r>
            <a:endParaRPr b="0" i="0" sz="1050" u="none" cap="none" strike="noStrike">
              <a:solidFill>
                <a:srgbClr val="212121"/>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050"/>
              <a:buFont typeface="Arial"/>
              <a:buNone/>
            </a:pPr>
            <a:r>
              <a:rPr b="0" i="0" lang="en" sz="1050" u="none" cap="none" strike="noStrike">
                <a:solidFill>
                  <a:srgbClr val="212121"/>
                </a:solidFill>
                <a:highlight>
                  <a:srgbClr val="FFFFFF"/>
                </a:highlight>
                <a:latin typeface="Courier New"/>
                <a:ea typeface="Courier New"/>
                <a:cs typeface="Courier New"/>
                <a:sym typeface="Courier New"/>
              </a:rPr>
              <a:t>1996      A  seq_488_peak          176  ...     1          0      -1.751096</a:t>
            </a:r>
            <a:endParaRPr b="0" i="0" sz="1050" u="none" cap="none" strike="noStrike">
              <a:solidFill>
                <a:srgbClr val="212121"/>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050"/>
              <a:buFont typeface="Arial"/>
              <a:buNone/>
            </a:pPr>
            <a:r>
              <a:rPr b="0" i="0" lang="en" sz="1050" u="none" cap="none" strike="noStrike">
                <a:solidFill>
                  <a:srgbClr val="212121"/>
                </a:solidFill>
                <a:highlight>
                  <a:srgbClr val="FFFFFF"/>
                </a:highlight>
                <a:latin typeface="Courier New"/>
                <a:ea typeface="Courier New"/>
                <a:cs typeface="Courier New"/>
                <a:sym typeface="Courier New"/>
              </a:rPr>
              <a:t>1997      A  seq_356_peak           19  ...     1          0      -7.403903</a:t>
            </a:r>
            <a:endParaRPr b="0" i="0" sz="1050" u="none" cap="none" strike="noStrike">
              <a:solidFill>
                <a:srgbClr val="212121"/>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050"/>
              <a:buFont typeface="Arial"/>
              <a:buNone/>
            </a:pPr>
            <a:r>
              <a:rPr b="0" i="0" lang="en" sz="1050" u="none" cap="none" strike="noStrike">
                <a:solidFill>
                  <a:srgbClr val="212121"/>
                </a:solidFill>
                <a:highlight>
                  <a:srgbClr val="FFFFFF"/>
                </a:highlight>
                <a:latin typeface="Courier New"/>
                <a:ea typeface="Courier New"/>
                <a:cs typeface="Courier New"/>
                <a:sym typeface="Courier New"/>
              </a:rPr>
              <a:t>1998      A  seq_224_peak          263  ...     1          0      -2.236263</a:t>
            </a:r>
            <a:endParaRPr b="0" i="0" sz="1050" u="none" cap="none" strike="noStrike">
              <a:solidFill>
                <a:srgbClr val="212121"/>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050"/>
              <a:buFont typeface="Arial"/>
              <a:buNone/>
            </a:pPr>
            <a:r>
              <a:rPr b="0" i="0" lang="en" sz="1050" u="none" cap="none" strike="noStrike">
                <a:solidFill>
                  <a:srgbClr val="212121"/>
                </a:solidFill>
                <a:highlight>
                  <a:srgbClr val="FFFFFF"/>
                </a:highlight>
                <a:latin typeface="Courier New"/>
                <a:ea typeface="Courier New"/>
                <a:cs typeface="Courier New"/>
                <a:sym typeface="Courier New"/>
              </a:rPr>
              <a:t>1999      A  seq_417_peak          133  ...     1          0     -21.421124</a:t>
            </a:r>
            <a:endParaRPr b="0" i="0" sz="1050" u="none" cap="none" strike="noStrike">
              <a:solidFill>
                <a:srgbClr val="212121"/>
              </a:solidFill>
              <a:highlight>
                <a:srgbClr val="FFFFFF"/>
              </a:highlight>
              <a:latin typeface="Courier New"/>
              <a:ea typeface="Courier New"/>
              <a:cs typeface="Courier New"/>
              <a:sym typeface="Courier New"/>
            </a:endParaRPr>
          </a:p>
        </p:txBody>
      </p:sp>
      <p:pic>
        <p:nvPicPr>
          <p:cNvPr id="493" name="Google Shape;493;p36"/>
          <p:cNvPicPr preferRelativeResize="0"/>
          <p:nvPr/>
        </p:nvPicPr>
        <p:blipFill rotWithShape="1">
          <a:blip r:embed="rId4">
            <a:alphaModFix/>
          </a:blip>
          <a:srcRect b="0" l="0" r="0" t="0"/>
          <a:stretch/>
        </p:blipFill>
        <p:spPr>
          <a:xfrm>
            <a:off x="6745475" y="513052"/>
            <a:ext cx="1978825" cy="2058700"/>
          </a:xfrm>
          <a:prstGeom prst="rect">
            <a:avLst/>
          </a:prstGeom>
          <a:noFill/>
          <a:ln cap="flat" cmpd="sng" w="9525">
            <a:solidFill>
              <a:schemeClr val="dk2"/>
            </a:solidFill>
            <a:prstDash val="solid"/>
            <a:round/>
            <a:headEnd len="sm" w="sm" type="none"/>
            <a:tailEnd len="sm" w="sm" type="none"/>
          </a:ln>
        </p:spPr>
      </p:pic>
      <p:pic>
        <p:nvPicPr>
          <p:cNvPr id="494" name="Google Shape;494;p36"/>
          <p:cNvPicPr preferRelativeResize="0"/>
          <p:nvPr/>
        </p:nvPicPr>
        <p:blipFill rotWithShape="1">
          <a:blip r:embed="rId5">
            <a:alphaModFix/>
          </a:blip>
          <a:srcRect b="0" l="0" r="0" t="0"/>
          <a:stretch/>
        </p:blipFill>
        <p:spPr>
          <a:xfrm>
            <a:off x="6429550" y="2915252"/>
            <a:ext cx="2473475" cy="1745244"/>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8" name="Shape 498"/>
        <p:cNvGrpSpPr/>
        <p:nvPr/>
      </p:nvGrpSpPr>
      <p:grpSpPr>
        <a:xfrm>
          <a:off x="0" y="0"/>
          <a:ext cx="0" cy="0"/>
          <a:chOff x="0" y="0"/>
          <a:chExt cx="0" cy="0"/>
        </a:xfrm>
      </p:grpSpPr>
      <p:sp>
        <p:nvSpPr>
          <p:cNvPr id="499" name="Google Shape;499;p37"/>
          <p:cNvSpPr txBox="1"/>
          <p:nvPr>
            <p:ph type="title"/>
          </p:nvPr>
        </p:nvSpPr>
        <p:spPr>
          <a:xfrm>
            <a:off x="136525" y="171875"/>
            <a:ext cx="34728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MA0138.2  - JASPAR </a:t>
            </a:r>
            <a:endParaRPr/>
          </a:p>
        </p:txBody>
      </p:sp>
      <p:sp>
        <p:nvSpPr>
          <p:cNvPr id="500" name="Google Shape;500;p37"/>
          <p:cNvSpPr txBox="1"/>
          <p:nvPr>
            <p:ph idx="1" type="body"/>
          </p:nvPr>
        </p:nvSpPr>
        <p:spPr>
          <a:xfrm>
            <a:off x="261900" y="3939625"/>
            <a:ext cx="5016900" cy="895200"/>
          </a:xfrm>
          <a:prstGeom prst="rect">
            <a:avLst/>
          </a:prstGeom>
          <a:noFill/>
          <a:ln>
            <a:noFill/>
          </a:ln>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SzPts val="1200"/>
              <a:buChar char="●"/>
            </a:pPr>
            <a:r>
              <a:rPr lang="en" sz="1200"/>
              <a:t>Area Under Curve - 1.00</a:t>
            </a:r>
            <a:endParaRPr sz="1200"/>
          </a:p>
          <a:p>
            <a:pPr indent="-304800" lvl="0" marL="457200" rtl="0" algn="l">
              <a:lnSpc>
                <a:spcPct val="115000"/>
              </a:lnSpc>
              <a:spcBef>
                <a:spcPts val="0"/>
              </a:spcBef>
              <a:spcAft>
                <a:spcPts val="0"/>
              </a:spcAft>
              <a:buSzPts val="1200"/>
              <a:buChar char="●"/>
            </a:pPr>
            <a:r>
              <a:rPr lang="en" sz="1200"/>
              <a:t>Accuracy - 0.747</a:t>
            </a:r>
            <a:endParaRPr sz="1200"/>
          </a:p>
          <a:p>
            <a:pPr indent="-304800" lvl="0" marL="457200" rtl="0" algn="l">
              <a:lnSpc>
                <a:spcPct val="115000"/>
              </a:lnSpc>
              <a:spcBef>
                <a:spcPts val="0"/>
              </a:spcBef>
              <a:spcAft>
                <a:spcPts val="0"/>
              </a:spcAft>
              <a:buSzPts val="1200"/>
              <a:buChar char="●"/>
            </a:pPr>
            <a:r>
              <a:rPr lang="en" sz="1200"/>
              <a:t>Highest Accuracy for 12th Order Model</a:t>
            </a:r>
            <a:endParaRPr sz="1200"/>
          </a:p>
        </p:txBody>
      </p:sp>
      <p:pic>
        <p:nvPicPr>
          <p:cNvPr id="501" name="Google Shape;501;p37"/>
          <p:cNvPicPr preferRelativeResize="0"/>
          <p:nvPr/>
        </p:nvPicPr>
        <p:blipFill rotWithShape="1">
          <a:blip r:embed="rId3">
            <a:alphaModFix/>
          </a:blip>
          <a:srcRect b="0" l="4231" r="0" t="0"/>
          <a:stretch/>
        </p:blipFill>
        <p:spPr>
          <a:xfrm>
            <a:off x="3609325" y="93500"/>
            <a:ext cx="2809775" cy="1007588"/>
          </a:xfrm>
          <a:prstGeom prst="rect">
            <a:avLst/>
          </a:prstGeom>
          <a:noFill/>
          <a:ln>
            <a:noFill/>
          </a:ln>
        </p:spPr>
      </p:pic>
      <p:pic>
        <p:nvPicPr>
          <p:cNvPr id="502" name="Google Shape;502;p37"/>
          <p:cNvPicPr preferRelativeResize="0"/>
          <p:nvPr/>
        </p:nvPicPr>
        <p:blipFill rotWithShape="1">
          <a:blip r:embed="rId4">
            <a:alphaModFix/>
          </a:blip>
          <a:srcRect b="0" l="0" r="0" t="0"/>
          <a:stretch/>
        </p:blipFill>
        <p:spPr>
          <a:xfrm>
            <a:off x="6331825" y="2983325"/>
            <a:ext cx="2624050" cy="1851501"/>
          </a:xfrm>
          <a:prstGeom prst="rect">
            <a:avLst/>
          </a:prstGeom>
          <a:noFill/>
          <a:ln cap="flat" cmpd="sng" w="19050">
            <a:solidFill>
              <a:schemeClr val="dk2"/>
            </a:solidFill>
            <a:prstDash val="solid"/>
            <a:round/>
            <a:headEnd len="sm" w="sm" type="none"/>
            <a:tailEnd len="sm" w="sm" type="none"/>
          </a:ln>
        </p:spPr>
      </p:pic>
      <p:pic>
        <p:nvPicPr>
          <p:cNvPr id="503" name="Google Shape;503;p37"/>
          <p:cNvPicPr preferRelativeResize="0"/>
          <p:nvPr/>
        </p:nvPicPr>
        <p:blipFill rotWithShape="1">
          <a:blip r:embed="rId5">
            <a:alphaModFix/>
          </a:blip>
          <a:srcRect b="0" l="0" r="0" t="0"/>
          <a:stretch/>
        </p:blipFill>
        <p:spPr>
          <a:xfrm>
            <a:off x="6605612" y="537550"/>
            <a:ext cx="2223850" cy="2271300"/>
          </a:xfrm>
          <a:prstGeom prst="rect">
            <a:avLst/>
          </a:prstGeom>
          <a:noFill/>
          <a:ln cap="flat" cmpd="sng" w="19050">
            <a:solidFill>
              <a:schemeClr val="dk2"/>
            </a:solidFill>
            <a:prstDash val="solid"/>
            <a:round/>
            <a:headEnd len="sm" w="sm" type="none"/>
            <a:tailEnd len="sm" w="sm" type="none"/>
          </a:ln>
        </p:spPr>
      </p:pic>
      <p:sp>
        <p:nvSpPr>
          <p:cNvPr id="504" name="Google Shape;504;p37"/>
          <p:cNvSpPr txBox="1"/>
          <p:nvPr/>
        </p:nvSpPr>
        <p:spPr>
          <a:xfrm>
            <a:off x="136525" y="1224350"/>
            <a:ext cx="6195300" cy="26091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50"/>
              <a:buFont typeface="Arial"/>
              <a:buNone/>
            </a:pPr>
            <a:r>
              <a:rPr b="0" i="0" lang="en" sz="1050" u="none" cap="none" strike="noStrike">
                <a:solidFill>
                  <a:srgbClr val="212121"/>
                </a:solidFill>
                <a:highlight>
                  <a:srgbClr val="FFFFFF"/>
                </a:highlight>
                <a:latin typeface="Courier New"/>
                <a:ea typeface="Courier New"/>
                <a:cs typeface="Courier New"/>
                <a:sym typeface="Courier New"/>
              </a:rPr>
              <a:t>Step:  12</a:t>
            </a:r>
            <a:endParaRPr b="0" i="0" sz="1050" u="none" cap="none" strike="noStrike">
              <a:solidFill>
                <a:srgbClr val="212121"/>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050"/>
              <a:buFont typeface="Arial"/>
              <a:buNone/>
            </a:pPr>
            <a:r>
              <a:rPr b="0" i="0" lang="en" sz="1050" u="none" cap="none" strike="noStrike">
                <a:solidFill>
                  <a:srgbClr val="212121"/>
                </a:solidFill>
                <a:highlight>
                  <a:srgbClr val="FFFFFF"/>
                </a:highlight>
                <a:latin typeface="Courier New"/>
                <a:ea typeface="Courier New"/>
                <a:cs typeface="Courier New"/>
                <a:sym typeface="Courier New"/>
              </a:rPr>
              <a:t>     FoldID       EventID  start_index  ... Bound  predicted  log odd score</a:t>
            </a:r>
            <a:endParaRPr b="0" i="0" sz="1050" u="none" cap="none" strike="noStrike">
              <a:solidFill>
                <a:srgbClr val="212121"/>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050"/>
              <a:buFont typeface="Arial"/>
              <a:buNone/>
            </a:pPr>
            <a:r>
              <a:rPr b="0" i="0" lang="en" sz="1050" u="none" cap="none" strike="noStrike">
                <a:solidFill>
                  <a:srgbClr val="212121"/>
                </a:solidFill>
                <a:highlight>
                  <a:srgbClr val="FFFFFF"/>
                </a:highlight>
                <a:latin typeface="Courier New"/>
                <a:ea typeface="Courier New"/>
                <a:cs typeface="Courier New"/>
                <a:sym typeface="Courier New"/>
              </a:rPr>
              <a:t>0         A  seq_502_peak          137  ...     1          1      65.471255</a:t>
            </a:r>
            <a:endParaRPr b="0" i="0" sz="1050" u="none" cap="none" strike="noStrike">
              <a:solidFill>
                <a:srgbClr val="212121"/>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050"/>
              <a:buFont typeface="Arial"/>
              <a:buNone/>
            </a:pPr>
            <a:r>
              <a:rPr b="0" i="0" lang="en" sz="1050" u="none" cap="none" strike="noStrike">
                <a:solidFill>
                  <a:srgbClr val="212121"/>
                </a:solidFill>
                <a:highlight>
                  <a:srgbClr val="FFFFFF"/>
                </a:highlight>
                <a:latin typeface="Courier New"/>
                <a:ea typeface="Courier New"/>
                <a:cs typeface="Courier New"/>
                <a:sym typeface="Courier New"/>
              </a:rPr>
              <a:t>1         A  seq_742_peak          171  ...     1          1      73.240184</a:t>
            </a:r>
            <a:endParaRPr b="0" i="0" sz="1050" u="none" cap="none" strike="noStrike">
              <a:solidFill>
                <a:srgbClr val="212121"/>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050"/>
              <a:buFont typeface="Arial"/>
              <a:buNone/>
            </a:pPr>
            <a:r>
              <a:rPr b="0" i="0" lang="en" sz="1050" u="none" cap="none" strike="noStrike">
                <a:solidFill>
                  <a:srgbClr val="212121"/>
                </a:solidFill>
                <a:highlight>
                  <a:srgbClr val="FFFFFF"/>
                </a:highlight>
                <a:latin typeface="Courier New"/>
                <a:ea typeface="Courier New"/>
                <a:cs typeface="Courier New"/>
                <a:sym typeface="Courier New"/>
              </a:rPr>
              <a:t>2         A  seq_183_peak           -5  ...     0          0     -22.442878</a:t>
            </a:r>
            <a:endParaRPr b="0" i="0" sz="1050" u="none" cap="none" strike="noStrike">
              <a:solidFill>
                <a:srgbClr val="212121"/>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050"/>
              <a:buFont typeface="Arial"/>
              <a:buNone/>
            </a:pPr>
            <a:r>
              <a:rPr b="0" i="0" lang="en" sz="1050" u="none" cap="none" strike="noStrike">
                <a:solidFill>
                  <a:srgbClr val="212121"/>
                </a:solidFill>
                <a:highlight>
                  <a:srgbClr val="FFFFFF"/>
                </a:highlight>
                <a:latin typeface="Courier New"/>
                <a:ea typeface="Courier New"/>
                <a:cs typeface="Courier New"/>
                <a:sym typeface="Courier New"/>
              </a:rPr>
              <a:t>3         A  seq_548_peak          196  ...     1          1      74.294207</a:t>
            </a:r>
            <a:endParaRPr b="0" i="0" sz="1050" u="none" cap="none" strike="noStrike">
              <a:solidFill>
                <a:srgbClr val="212121"/>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050"/>
              <a:buFont typeface="Arial"/>
              <a:buNone/>
            </a:pPr>
            <a:r>
              <a:rPr b="0" i="0" lang="en" sz="1050" u="none" cap="none" strike="noStrike">
                <a:solidFill>
                  <a:srgbClr val="212121"/>
                </a:solidFill>
                <a:highlight>
                  <a:srgbClr val="FFFFFF"/>
                </a:highlight>
                <a:latin typeface="Courier New"/>
                <a:ea typeface="Courier New"/>
                <a:cs typeface="Courier New"/>
                <a:sym typeface="Courier New"/>
              </a:rPr>
              <a:t>4         A  seq_941_peak           71  ...     1          1      84.484397</a:t>
            </a:r>
            <a:endParaRPr b="0" i="0" sz="1050" u="none" cap="none" strike="noStrike">
              <a:solidFill>
                <a:srgbClr val="212121"/>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050"/>
              <a:buFont typeface="Arial"/>
              <a:buNone/>
            </a:pPr>
            <a:r>
              <a:rPr b="0" i="0" lang="en" sz="1050" u="none" cap="none" strike="noStrike">
                <a:solidFill>
                  <a:srgbClr val="212121"/>
                </a:solidFill>
                <a:highlight>
                  <a:srgbClr val="FFFFFF"/>
                </a:highlight>
                <a:latin typeface="Courier New"/>
                <a:ea typeface="Courier New"/>
                <a:cs typeface="Courier New"/>
                <a:sym typeface="Courier New"/>
              </a:rPr>
              <a:t>...     ...           ...          ...  ...   ...        ...            ...</a:t>
            </a:r>
            <a:endParaRPr b="0" i="0" sz="1050" u="none" cap="none" strike="noStrike">
              <a:solidFill>
                <a:srgbClr val="212121"/>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050"/>
              <a:buFont typeface="Arial"/>
              <a:buNone/>
            </a:pPr>
            <a:r>
              <a:rPr b="0" i="0" lang="en" sz="1050" u="none" cap="none" strike="noStrike">
                <a:solidFill>
                  <a:srgbClr val="212121"/>
                </a:solidFill>
                <a:highlight>
                  <a:srgbClr val="FFFFFF"/>
                </a:highlight>
                <a:latin typeface="Courier New"/>
                <a:ea typeface="Courier New"/>
                <a:cs typeface="Courier New"/>
                <a:sym typeface="Courier New"/>
              </a:rPr>
              <a:t>1995      A  seq_852_peak           -5  ...     0          1       8.025897</a:t>
            </a:r>
            <a:endParaRPr b="0" i="0" sz="1050" u="none" cap="none" strike="noStrike">
              <a:solidFill>
                <a:srgbClr val="212121"/>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050"/>
              <a:buFont typeface="Arial"/>
              <a:buNone/>
            </a:pPr>
            <a:r>
              <a:rPr b="0" i="0" lang="en" sz="1050" u="none" cap="none" strike="noStrike">
                <a:solidFill>
                  <a:srgbClr val="212121"/>
                </a:solidFill>
                <a:highlight>
                  <a:srgbClr val="FFFFFF"/>
                </a:highlight>
                <a:latin typeface="Courier New"/>
                <a:ea typeface="Courier New"/>
                <a:cs typeface="Courier New"/>
                <a:sym typeface="Courier New"/>
              </a:rPr>
              <a:t>1996      A  seq_160_peak          238  ...     1          1      52.876794</a:t>
            </a:r>
            <a:endParaRPr b="0" i="0" sz="1050" u="none" cap="none" strike="noStrike">
              <a:solidFill>
                <a:srgbClr val="212121"/>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050"/>
              <a:buFont typeface="Arial"/>
              <a:buNone/>
            </a:pPr>
            <a:r>
              <a:rPr b="0" i="0" lang="en" sz="1050" u="none" cap="none" strike="noStrike">
                <a:solidFill>
                  <a:srgbClr val="212121"/>
                </a:solidFill>
                <a:highlight>
                  <a:srgbClr val="FFFFFF"/>
                </a:highlight>
                <a:latin typeface="Courier New"/>
                <a:ea typeface="Courier New"/>
                <a:cs typeface="Courier New"/>
                <a:sym typeface="Courier New"/>
              </a:rPr>
              <a:t>1997      A  seq_446_peak           86  ...     1          1      51.588498</a:t>
            </a:r>
            <a:endParaRPr b="0" i="0" sz="1050" u="none" cap="none" strike="noStrike">
              <a:solidFill>
                <a:srgbClr val="212121"/>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050"/>
              <a:buFont typeface="Arial"/>
              <a:buNone/>
            </a:pPr>
            <a:r>
              <a:rPr b="0" i="0" lang="en" sz="1050" u="none" cap="none" strike="noStrike">
                <a:solidFill>
                  <a:srgbClr val="212121"/>
                </a:solidFill>
                <a:highlight>
                  <a:srgbClr val="FFFFFF"/>
                </a:highlight>
                <a:latin typeface="Courier New"/>
                <a:ea typeface="Courier New"/>
                <a:cs typeface="Courier New"/>
                <a:sym typeface="Courier New"/>
              </a:rPr>
              <a:t>1998      A  seq_928_peak           -5  ...     0          0      -4.314711</a:t>
            </a:r>
            <a:endParaRPr b="0" i="0" sz="1050" u="none" cap="none" strike="noStrike">
              <a:solidFill>
                <a:srgbClr val="212121"/>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050"/>
              <a:buFont typeface="Arial"/>
              <a:buNone/>
            </a:pPr>
            <a:r>
              <a:rPr b="0" i="0" lang="en" sz="1050" u="none" cap="none" strike="noStrike">
                <a:solidFill>
                  <a:srgbClr val="212121"/>
                </a:solidFill>
                <a:highlight>
                  <a:srgbClr val="FFFFFF"/>
                </a:highlight>
                <a:latin typeface="Courier New"/>
                <a:ea typeface="Courier New"/>
                <a:cs typeface="Courier New"/>
                <a:sym typeface="Courier New"/>
              </a:rPr>
              <a:t>1999      A  seq_118_peak          137  ...     1          1      46.451450</a:t>
            </a:r>
            <a:endParaRPr b="0" i="0" sz="1050" u="none" cap="none" strike="noStrike">
              <a:solidFill>
                <a:srgbClr val="212121"/>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212121"/>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050"/>
              <a:buFont typeface="Arial"/>
              <a:buNone/>
            </a:pPr>
            <a:r>
              <a:rPr b="0" i="0" lang="en" sz="1050" u="none" cap="none" strike="noStrike">
                <a:solidFill>
                  <a:srgbClr val="212121"/>
                </a:solidFill>
                <a:highlight>
                  <a:srgbClr val="FFFFFF"/>
                </a:highlight>
                <a:latin typeface="Courier New"/>
                <a:ea typeface="Courier New"/>
                <a:cs typeface="Courier New"/>
                <a:sym typeface="Courier New"/>
              </a:rPr>
              <a:t>0.747</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8" name="Shape 508"/>
        <p:cNvGrpSpPr/>
        <p:nvPr/>
      </p:nvGrpSpPr>
      <p:grpSpPr>
        <a:xfrm>
          <a:off x="0" y="0"/>
          <a:ext cx="0" cy="0"/>
          <a:chOff x="0" y="0"/>
          <a:chExt cx="0" cy="0"/>
        </a:xfrm>
      </p:grpSpPr>
      <p:sp>
        <p:nvSpPr>
          <p:cNvPr id="509" name="Google Shape;509;p38"/>
          <p:cNvSpPr txBox="1"/>
          <p:nvPr>
            <p:ph type="title"/>
          </p:nvPr>
        </p:nvSpPr>
        <p:spPr>
          <a:xfrm>
            <a:off x="1888684" y="1746100"/>
            <a:ext cx="5377500" cy="1646100"/>
          </a:xfrm>
          <a:prstGeom prst="rect">
            <a:avLst/>
          </a:prstGeom>
          <a:noFill/>
          <a:ln>
            <a:noFill/>
          </a:ln>
        </p:spPr>
        <p:txBody>
          <a:bodyPr anchorCtr="0" anchor="ctr" bIns="91425" lIns="91425" spcFirstLastPara="1" rIns="91425" wrap="square" tIns="91425">
            <a:normAutofit/>
          </a:bodyPr>
          <a:lstStyle/>
          <a:p>
            <a:pPr indent="0" lvl="0" marL="0" rtl="0" algn="ctr">
              <a:lnSpc>
                <a:spcPct val="100000"/>
              </a:lnSpc>
              <a:spcBef>
                <a:spcPts val="0"/>
              </a:spcBef>
              <a:spcAft>
                <a:spcPts val="0"/>
              </a:spcAft>
              <a:buSzPts val="3200"/>
              <a:buNone/>
            </a:pPr>
            <a:r>
              <a:rPr lang="en"/>
              <a:t>Markov models with Cross Validation</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3" name="Shape 513"/>
        <p:cNvGrpSpPr/>
        <p:nvPr/>
      </p:nvGrpSpPr>
      <p:grpSpPr>
        <a:xfrm>
          <a:off x="0" y="0"/>
          <a:ext cx="0" cy="0"/>
          <a:chOff x="0" y="0"/>
          <a:chExt cx="0" cy="0"/>
        </a:xfrm>
      </p:grpSpPr>
      <p:sp>
        <p:nvSpPr>
          <p:cNvPr id="514" name="Google Shape;514;p39"/>
          <p:cNvSpPr txBox="1"/>
          <p:nvPr>
            <p:ph type="title"/>
          </p:nvPr>
        </p:nvSpPr>
        <p:spPr>
          <a:xfrm>
            <a:off x="311700" y="247625"/>
            <a:ext cx="6353400" cy="7074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Data Preparation</a:t>
            </a:r>
            <a:endParaRPr/>
          </a:p>
          <a:p>
            <a:pPr indent="0" lvl="0" marL="0" rtl="0" algn="l">
              <a:lnSpc>
                <a:spcPct val="100000"/>
              </a:lnSpc>
              <a:spcBef>
                <a:spcPts val="0"/>
              </a:spcBef>
              <a:spcAft>
                <a:spcPts val="0"/>
              </a:spcAft>
              <a:buSzPct val="111111"/>
              <a:buNone/>
            </a:pPr>
            <a:r>
              <a:t/>
            </a:r>
            <a:endParaRPr/>
          </a:p>
        </p:txBody>
      </p:sp>
      <p:sp>
        <p:nvSpPr>
          <p:cNvPr id="515" name="Google Shape;515;p39"/>
          <p:cNvSpPr txBox="1"/>
          <p:nvPr>
            <p:ph idx="1" type="body"/>
          </p:nvPr>
        </p:nvSpPr>
        <p:spPr>
          <a:xfrm>
            <a:off x="510925" y="920400"/>
            <a:ext cx="6154200" cy="37059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SzPts val="1300"/>
              <a:buNone/>
            </a:pPr>
            <a:r>
              <a:rPr lang="en" sz="1600">
                <a:solidFill>
                  <a:srgbClr val="000000"/>
                </a:solidFill>
              </a:rPr>
              <a:t>- PWM is created using the PFM from Jaspar</a:t>
            </a:r>
            <a:endParaRPr sz="1600">
              <a:solidFill>
                <a:srgbClr val="000000"/>
              </a:solidFill>
            </a:endParaRPr>
          </a:p>
          <a:p>
            <a:pPr indent="0" lvl="0" marL="0" rtl="0" algn="l">
              <a:lnSpc>
                <a:spcPct val="90000"/>
              </a:lnSpc>
              <a:spcBef>
                <a:spcPts val="0"/>
              </a:spcBef>
              <a:spcAft>
                <a:spcPts val="0"/>
              </a:spcAft>
              <a:buSzPts val="1300"/>
              <a:buNone/>
            </a:pPr>
            <a:r>
              <a:t/>
            </a:r>
            <a:endParaRPr sz="1600">
              <a:solidFill>
                <a:srgbClr val="000000"/>
              </a:solidFill>
            </a:endParaRPr>
          </a:p>
          <a:p>
            <a:pPr indent="0" lvl="0" marL="0" rtl="0" algn="l">
              <a:lnSpc>
                <a:spcPct val="90000"/>
              </a:lnSpc>
              <a:spcBef>
                <a:spcPts val="0"/>
              </a:spcBef>
              <a:spcAft>
                <a:spcPts val="0"/>
              </a:spcAft>
              <a:buSzPts val="1300"/>
              <a:buNone/>
            </a:pPr>
            <a:r>
              <a:rPr lang="en" sz="1600">
                <a:solidFill>
                  <a:srgbClr val="000000"/>
                </a:solidFill>
              </a:rPr>
              <a:t>- From the PWM we create the motifs</a:t>
            </a:r>
            <a:endParaRPr sz="1600">
              <a:solidFill>
                <a:srgbClr val="000000"/>
              </a:solidFill>
            </a:endParaRPr>
          </a:p>
          <a:p>
            <a:pPr indent="0" lvl="0" marL="0" rtl="0" algn="l">
              <a:lnSpc>
                <a:spcPct val="90000"/>
              </a:lnSpc>
              <a:spcBef>
                <a:spcPts val="0"/>
              </a:spcBef>
              <a:spcAft>
                <a:spcPts val="0"/>
              </a:spcAft>
              <a:buSzPts val="1300"/>
              <a:buNone/>
            </a:pPr>
            <a:r>
              <a:t/>
            </a:r>
            <a:endParaRPr sz="1600">
              <a:solidFill>
                <a:srgbClr val="000000"/>
              </a:solidFill>
            </a:endParaRPr>
          </a:p>
          <a:p>
            <a:pPr indent="0" lvl="0" marL="0" rtl="0" algn="l">
              <a:lnSpc>
                <a:spcPct val="90000"/>
              </a:lnSpc>
              <a:spcBef>
                <a:spcPts val="0"/>
              </a:spcBef>
              <a:spcAft>
                <a:spcPts val="0"/>
              </a:spcAft>
              <a:buSzPts val="1300"/>
              <a:buNone/>
            </a:pPr>
            <a:r>
              <a:rPr lang="en" sz="1600">
                <a:solidFill>
                  <a:srgbClr val="000000"/>
                </a:solidFill>
              </a:rPr>
              <a:t>- The background data is 0.25 ACGT</a:t>
            </a:r>
            <a:endParaRPr sz="1600">
              <a:solidFill>
                <a:srgbClr val="000000"/>
              </a:solidFill>
            </a:endParaRPr>
          </a:p>
          <a:p>
            <a:pPr indent="0" lvl="0" marL="0" rtl="0" algn="l">
              <a:lnSpc>
                <a:spcPct val="90000"/>
              </a:lnSpc>
              <a:spcBef>
                <a:spcPts val="0"/>
              </a:spcBef>
              <a:spcAft>
                <a:spcPts val="0"/>
              </a:spcAft>
              <a:buSzPts val="1300"/>
              <a:buNone/>
            </a:pPr>
            <a:r>
              <a:t/>
            </a:r>
            <a:endParaRPr sz="1600">
              <a:solidFill>
                <a:srgbClr val="000000"/>
              </a:solidFill>
            </a:endParaRPr>
          </a:p>
          <a:p>
            <a:pPr indent="0" lvl="0" marL="0" rtl="0" algn="l">
              <a:lnSpc>
                <a:spcPct val="90000"/>
              </a:lnSpc>
              <a:spcBef>
                <a:spcPts val="0"/>
              </a:spcBef>
              <a:spcAft>
                <a:spcPts val="0"/>
              </a:spcAft>
              <a:buSzPts val="1300"/>
              <a:buNone/>
            </a:pPr>
            <a:r>
              <a:rPr lang="en" sz="1600">
                <a:solidFill>
                  <a:srgbClr val="000000"/>
                </a:solidFill>
              </a:rPr>
              <a:t>- Generated motifs from the PPM to append to background sequences</a:t>
            </a:r>
            <a:endParaRPr sz="1600">
              <a:solidFill>
                <a:srgbClr val="000000"/>
              </a:solidFill>
            </a:endParaRPr>
          </a:p>
          <a:p>
            <a:pPr indent="0" lvl="0" marL="0" rtl="0" algn="l">
              <a:lnSpc>
                <a:spcPct val="90000"/>
              </a:lnSpc>
              <a:spcBef>
                <a:spcPts val="0"/>
              </a:spcBef>
              <a:spcAft>
                <a:spcPts val="0"/>
              </a:spcAft>
              <a:buSzPts val="1300"/>
              <a:buNone/>
            </a:pPr>
            <a:r>
              <a:t/>
            </a:r>
            <a:endParaRPr sz="1600">
              <a:solidFill>
                <a:srgbClr val="000000"/>
              </a:solidFill>
            </a:endParaRPr>
          </a:p>
          <a:p>
            <a:pPr indent="0" lvl="0" marL="0" rtl="0" algn="l">
              <a:lnSpc>
                <a:spcPct val="90000"/>
              </a:lnSpc>
              <a:spcBef>
                <a:spcPts val="0"/>
              </a:spcBef>
              <a:spcAft>
                <a:spcPts val="0"/>
              </a:spcAft>
              <a:buSzPts val="1300"/>
              <a:buNone/>
            </a:pPr>
            <a:r>
              <a:rPr lang="en" sz="1600">
                <a:solidFill>
                  <a:srgbClr val="000000"/>
                </a:solidFill>
              </a:rPr>
              <a:t>- Generated 1 motif file embedding the motif in it and 1 non motif file  </a:t>
            </a:r>
            <a:endParaRPr sz="1600">
              <a:solidFill>
                <a:srgbClr val="000000"/>
              </a:solidFill>
            </a:endParaRPr>
          </a:p>
          <a:p>
            <a:pPr indent="0" lvl="0" marL="0" rtl="0" algn="l">
              <a:lnSpc>
                <a:spcPct val="105000"/>
              </a:lnSpc>
              <a:spcBef>
                <a:spcPts val="0"/>
              </a:spcBef>
              <a:spcAft>
                <a:spcPts val="0"/>
              </a:spcAft>
              <a:buSzPts val="1300"/>
              <a:buNone/>
            </a:pPr>
            <a:r>
              <a:t/>
            </a:r>
            <a:endParaRPr sz="1500"/>
          </a:p>
          <a:p>
            <a:pPr indent="0" lvl="0" marL="0" rtl="0" algn="l">
              <a:lnSpc>
                <a:spcPct val="105000"/>
              </a:lnSpc>
              <a:spcBef>
                <a:spcPts val="1200"/>
              </a:spcBef>
              <a:spcAft>
                <a:spcPts val="0"/>
              </a:spcAft>
              <a:buSzPts val="1300"/>
              <a:buNone/>
            </a:pPr>
            <a:r>
              <a:rPr b="1" lang="en" sz="1700"/>
              <a:t>Non Motif File Length: 314</a:t>
            </a:r>
            <a:endParaRPr b="1" sz="1700"/>
          </a:p>
          <a:p>
            <a:pPr indent="0" lvl="0" marL="0" rtl="0" algn="l">
              <a:lnSpc>
                <a:spcPct val="105000"/>
              </a:lnSpc>
              <a:spcBef>
                <a:spcPts val="1200"/>
              </a:spcBef>
              <a:spcAft>
                <a:spcPts val="0"/>
              </a:spcAft>
              <a:buSzPts val="1300"/>
              <a:buNone/>
            </a:pPr>
            <a:r>
              <a:rPr b="1" lang="en" sz="1700"/>
              <a:t>Motif File Length : 300</a:t>
            </a:r>
            <a:endParaRPr b="1" sz="1700"/>
          </a:p>
          <a:p>
            <a:pPr indent="0" lvl="0" marL="0" rtl="0" algn="l">
              <a:lnSpc>
                <a:spcPct val="105000"/>
              </a:lnSpc>
              <a:spcBef>
                <a:spcPts val="1200"/>
              </a:spcBef>
              <a:spcAft>
                <a:spcPts val="1200"/>
              </a:spcAft>
              <a:buSzPts val="1300"/>
              <a:buNone/>
            </a:pPr>
            <a:r>
              <a:rPr b="1" lang="en" sz="1700"/>
              <a:t>Length of Motif:14</a:t>
            </a:r>
            <a:endParaRPr b="1" sz="1700"/>
          </a:p>
        </p:txBody>
      </p:sp>
      <p:sp>
        <p:nvSpPr>
          <p:cNvPr id="516" name="Google Shape;516;p39"/>
          <p:cNvSpPr/>
          <p:nvPr/>
        </p:nvSpPr>
        <p:spPr>
          <a:xfrm>
            <a:off x="7107075" y="438575"/>
            <a:ext cx="1203600" cy="461100"/>
          </a:xfrm>
          <a:prstGeom prst="rect">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PFM</a:t>
            </a:r>
            <a:endParaRPr b="0" i="0" sz="1400" u="none" cap="none" strike="noStrike">
              <a:solidFill>
                <a:srgbClr val="000000"/>
              </a:solidFill>
              <a:latin typeface="Arial"/>
              <a:ea typeface="Arial"/>
              <a:cs typeface="Arial"/>
              <a:sym typeface="Arial"/>
            </a:endParaRPr>
          </a:p>
        </p:txBody>
      </p:sp>
      <p:sp>
        <p:nvSpPr>
          <p:cNvPr id="517" name="Google Shape;517;p39"/>
          <p:cNvSpPr/>
          <p:nvPr/>
        </p:nvSpPr>
        <p:spPr>
          <a:xfrm>
            <a:off x="7107075" y="2217288"/>
            <a:ext cx="1203600" cy="461100"/>
          </a:xfrm>
          <a:prstGeom prst="rect">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Motifs</a:t>
            </a:r>
            <a:endParaRPr b="0" i="0" sz="1400" u="none" cap="none" strike="noStrike">
              <a:solidFill>
                <a:srgbClr val="000000"/>
              </a:solidFill>
              <a:latin typeface="Arial"/>
              <a:ea typeface="Arial"/>
              <a:cs typeface="Arial"/>
              <a:sym typeface="Arial"/>
            </a:endParaRPr>
          </a:p>
        </p:txBody>
      </p:sp>
      <p:sp>
        <p:nvSpPr>
          <p:cNvPr id="518" name="Google Shape;518;p39"/>
          <p:cNvSpPr/>
          <p:nvPr/>
        </p:nvSpPr>
        <p:spPr>
          <a:xfrm>
            <a:off x="7107075" y="1346228"/>
            <a:ext cx="1203600" cy="424500"/>
          </a:xfrm>
          <a:prstGeom prst="rect">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PWM</a:t>
            </a:r>
            <a:endParaRPr b="0" i="0" sz="1400" u="none" cap="none" strike="noStrike">
              <a:solidFill>
                <a:srgbClr val="000000"/>
              </a:solidFill>
              <a:latin typeface="Arial"/>
              <a:ea typeface="Arial"/>
              <a:cs typeface="Arial"/>
              <a:sym typeface="Arial"/>
            </a:endParaRPr>
          </a:p>
        </p:txBody>
      </p:sp>
      <p:cxnSp>
        <p:nvCxnSpPr>
          <p:cNvPr id="519" name="Google Shape;519;p39"/>
          <p:cNvCxnSpPr>
            <a:stCxn id="516" idx="2"/>
            <a:endCxn id="518" idx="0"/>
          </p:cNvCxnSpPr>
          <p:nvPr/>
        </p:nvCxnSpPr>
        <p:spPr>
          <a:xfrm>
            <a:off x="7708875" y="899675"/>
            <a:ext cx="0" cy="446700"/>
          </a:xfrm>
          <a:prstGeom prst="straightConnector1">
            <a:avLst/>
          </a:prstGeom>
          <a:noFill/>
          <a:ln cap="flat" cmpd="sng" w="9525">
            <a:solidFill>
              <a:schemeClr val="dk2"/>
            </a:solidFill>
            <a:prstDash val="solid"/>
            <a:round/>
            <a:headEnd len="sm" w="sm" type="none"/>
            <a:tailEnd len="med" w="med" type="triangle"/>
          </a:ln>
        </p:spPr>
      </p:cxnSp>
      <p:cxnSp>
        <p:nvCxnSpPr>
          <p:cNvPr id="520" name="Google Shape;520;p39"/>
          <p:cNvCxnSpPr>
            <a:stCxn id="518" idx="2"/>
            <a:endCxn id="517" idx="0"/>
          </p:cNvCxnSpPr>
          <p:nvPr/>
        </p:nvCxnSpPr>
        <p:spPr>
          <a:xfrm>
            <a:off x="7708875" y="1770728"/>
            <a:ext cx="0" cy="446700"/>
          </a:xfrm>
          <a:prstGeom prst="straightConnector1">
            <a:avLst/>
          </a:prstGeom>
          <a:noFill/>
          <a:ln cap="flat" cmpd="sng" w="9525">
            <a:solidFill>
              <a:schemeClr val="dk2"/>
            </a:solidFill>
            <a:prstDash val="solid"/>
            <a:round/>
            <a:headEnd len="sm" w="sm" type="none"/>
            <a:tailEnd len="med" w="med" type="triangle"/>
          </a:ln>
        </p:spPr>
      </p:cxnSp>
      <p:sp>
        <p:nvSpPr>
          <p:cNvPr id="521" name="Google Shape;521;p39"/>
          <p:cNvSpPr/>
          <p:nvPr/>
        </p:nvSpPr>
        <p:spPr>
          <a:xfrm>
            <a:off x="6737400" y="3223975"/>
            <a:ext cx="1747800" cy="469500"/>
          </a:xfrm>
          <a:prstGeom prst="flowChartAlternateProcess">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Data Preparation</a:t>
            </a:r>
            <a:endParaRPr b="0" i="0" sz="1400" u="none" cap="none" strike="noStrike">
              <a:solidFill>
                <a:srgbClr val="000000"/>
              </a:solidFill>
              <a:latin typeface="Arial"/>
              <a:ea typeface="Arial"/>
              <a:cs typeface="Arial"/>
              <a:sym typeface="Arial"/>
            </a:endParaRPr>
          </a:p>
        </p:txBody>
      </p:sp>
      <p:sp>
        <p:nvSpPr>
          <p:cNvPr id="522" name="Google Shape;522;p39"/>
          <p:cNvSpPr/>
          <p:nvPr/>
        </p:nvSpPr>
        <p:spPr>
          <a:xfrm>
            <a:off x="6430588" y="3997525"/>
            <a:ext cx="934200" cy="7074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Motif  File</a:t>
            </a:r>
            <a:endParaRPr b="0" i="0" sz="1400" u="none" cap="none" strike="noStrike">
              <a:solidFill>
                <a:srgbClr val="000000"/>
              </a:solidFill>
              <a:latin typeface="Arial"/>
              <a:ea typeface="Arial"/>
              <a:cs typeface="Arial"/>
              <a:sym typeface="Arial"/>
            </a:endParaRPr>
          </a:p>
        </p:txBody>
      </p:sp>
      <p:sp>
        <p:nvSpPr>
          <p:cNvPr id="523" name="Google Shape;523;p39"/>
          <p:cNvSpPr/>
          <p:nvPr/>
        </p:nvSpPr>
        <p:spPr>
          <a:xfrm>
            <a:off x="7588413" y="3997525"/>
            <a:ext cx="1203600" cy="6288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Non motif file</a:t>
            </a:r>
            <a:endParaRPr b="0" i="0" sz="1400" u="none" cap="none" strike="noStrike">
              <a:solidFill>
                <a:srgbClr val="000000"/>
              </a:solidFill>
              <a:latin typeface="Arial"/>
              <a:ea typeface="Arial"/>
              <a:cs typeface="Arial"/>
              <a:sym typeface="Arial"/>
            </a:endParaRPr>
          </a:p>
        </p:txBody>
      </p:sp>
      <p:cxnSp>
        <p:nvCxnSpPr>
          <p:cNvPr id="524" name="Google Shape;524;p39"/>
          <p:cNvCxnSpPr>
            <a:stCxn id="521" idx="2"/>
            <a:endCxn id="523" idx="0"/>
          </p:cNvCxnSpPr>
          <p:nvPr/>
        </p:nvCxnSpPr>
        <p:spPr>
          <a:xfrm>
            <a:off x="7611300" y="3693475"/>
            <a:ext cx="579000" cy="304200"/>
          </a:xfrm>
          <a:prstGeom prst="straightConnector1">
            <a:avLst/>
          </a:prstGeom>
          <a:noFill/>
          <a:ln cap="flat" cmpd="sng" w="9525">
            <a:solidFill>
              <a:schemeClr val="dk2"/>
            </a:solidFill>
            <a:prstDash val="solid"/>
            <a:round/>
            <a:headEnd len="sm" w="sm" type="none"/>
            <a:tailEnd len="med" w="med" type="triangle"/>
          </a:ln>
        </p:spPr>
      </p:cxnSp>
      <p:cxnSp>
        <p:nvCxnSpPr>
          <p:cNvPr id="525" name="Google Shape;525;p39"/>
          <p:cNvCxnSpPr>
            <a:stCxn id="521" idx="2"/>
            <a:endCxn id="522" idx="0"/>
          </p:cNvCxnSpPr>
          <p:nvPr/>
        </p:nvCxnSpPr>
        <p:spPr>
          <a:xfrm flipH="1">
            <a:off x="6897600" y="3693475"/>
            <a:ext cx="713700" cy="304200"/>
          </a:xfrm>
          <a:prstGeom prst="straightConnector1">
            <a:avLst/>
          </a:prstGeom>
          <a:noFill/>
          <a:ln cap="flat" cmpd="sng" w="9525">
            <a:solidFill>
              <a:schemeClr val="dk2"/>
            </a:solidFill>
            <a:prstDash val="solid"/>
            <a:round/>
            <a:headEnd len="sm" w="sm" type="none"/>
            <a:tailEnd len="med" w="med" type="triangle"/>
          </a:ln>
        </p:spPr>
      </p:cxn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4"/>
          <p:cNvSpPr txBox="1"/>
          <p:nvPr/>
        </p:nvSpPr>
        <p:spPr>
          <a:xfrm>
            <a:off x="537475" y="1061325"/>
            <a:ext cx="5958000" cy="3294000"/>
          </a:xfrm>
          <a:prstGeom prst="rect">
            <a:avLst/>
          </a:prstGeom>
          <a:solidFill>
            <a:srgbClr val="FFF2CC"/>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100"/>
              <a:buFont typeface="Arial"/>
              <a:buNone/>
            </a:pPr>
            <a:r>
              <a:rPr b="1" i="0" lang="en" sz="2100" u="sng" cap="none" strike="noStrike">
                <a:solidFill>
                  <a:srgbClr val="000000"/>
                </a:solidFill>
                <a:latin typeface="Calibri"/>
                <a:ea typeface="Calibri"/>
                <a:cs typeface="Calibri"/>
                <a:sym typeface="Calibri"/>
              </a:rPr>
              <a:t>Topologically associating domains (TADs):</a:t>
            </a:r>
            <a:endParaRPr b="1" i="0" sz="2100" u="sng"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100"/>
              <a:buFont typeface="Arial"/>
              <a:buNone/>
            </a:pPr>
            <a:r>
              <a:t/>
            </a:r>
            <a:endParaRPr b="1" i="0" sz="2100" u="sng" cap="none" strike="noStrike">
              <a:solidFill>
                <a:srgbClr val="000000"/>
              </a:solidFill>
              <a:latin typeface="Calibri"/>
              <a:ea typeface="Calibri"/>
              <a:cs typeface="Calibri"/>
              <a:sym typeface="Calibri"/>
            </a:endParaRPr>
          </a:p>
          <a:p>
            <a:pPr indent="-355600" lvl="0" marL="457200" marR="0" rtl="0" algn="l">
              <a:lnSpc>
                <a:spcPct val="100000"/>
              </a:lnSpc>
              <a:spcBef>
                <a:spcPts val="0"/>
              </a:spcBef>
              <a:spcAft>
                <a:spcPts val="0"/>
              </a:spcAft>
              <a:buClr>
                <a:srgbClr val="000000"/>
              </a:buClr>
              <a:buSzPts val="2000"/>
              <a:buFont typeface="Calibri"/>
              <a:buChar char="●"/>
            </a:pPr>
            <a:r>
              <a:rPr b="0" i="0" lang="en" sz="2000" u="none" cap="none" strike="noStrike">
                <a:solidFill>
                  <a:srgbClr val="000000"/>
                </a:solidFill>
                <a:latin typeface="Calibri"/>
                <a:ea typeface="Calibri"/>
                <a:cs typeface="Calibri"/>
                <a:sym typeface="Calibri"/>
              </a:rPr>
              <a:t>Extremely interacting regions of the genomes</a:t>
            </a:r>
            <a:endParaRPr b="0" i="0" sz="2000" u="none" cap="none" strike="noStrike">
              <a:solidFill>
                <a:srgbClr val="000000"/>
              </a:solidFill>
              <a:latin typeface="Calibri"/>
              <a:ea typeface="Calibri"/>
              <a:cs typeface="Calibri"/>
              <a:sym typeface="Calibri"/>
            </a:endParaRPr>
          </a:p>
          <a:p>
            <a:pPr indent="-355600" lvl="0" marL="457200" marR="0" rtl="0" algn="l">
              <a:lnSpc>
                <a:spcPct val="100000"/>
              </a:lnSpc>
              <a:spcBef>
                <a:spcPts val="0"/>
              </a:spcBef>
              <a:spcAft>
                <a:spcPts val="0"/>
              </a:spcAft>
              <a:buClr>
                <a:srgbClr val="000000"/>
              </a:buClr>
              <a:buSzPts val="2000"/>
              <a:buFont typeface="Calibri"/>
              <a:buChar char="●"/>
            </a:pPr>
            <a:r>
              <a:rPr b="0" i="0" lang="en" sz="2000" u="none" cap="none" strike="noStrike">
                <a:solidFill>
                  <a:srgbClr val="000000"/>
                </a:solidFill>
                <a:latin typeface="Calibri"/>
                <a:ea typeface="Calibri"/>
                <a:cs typeface="Calibri"/>
                <a:sym typeface="Calibri"/>
              </a:rPr>
              <a:t>In charge of a collection of genes</a:t>
            </a:r>
            <a:endParaRPr b="0" i="0" sz="2000" u="none" cap="none" strike="noStrike">
              <a:solidFill>
                <a:srgbClr val="000000"/>
              </a:solidFill>
              <a:latin typeface="Calibri"/>
              <a:ea typeface="Calibri"/>
              <a:cs typeface="Calibri"/>
              <a:sym typeface="Calibri"/>
            </a:endParaRPr>
          </a:p>
          <a:p>
            <a:pPr indent="-355600" lvl="0" marL="457200" marR="0" rtl="0" algn="l">
              <a:lnSpc>
                <a:spcPct val="100000"/>
              </a:lnSpc>
              <a:spcBef>
                <a:spcPts val="0"/>
              </a:spcBef>
              <a:spcAft>
                <a:spcPts val="0"/>
              </a:spcAft>
              <a:buClr>
                <a:srgbClr val="000000"/>
              </a:buClr>
              <a:buSzPts val="2000"/>
              <a:buFont typeface="Calibri"/>
              <a:buChar char="●"/>
            </a:pPr>
            <a:r>
              <a:rPr b="0" i="0" lang="en" sz="2000" u="none" cap="none" strike="noStrike">
                <a:solidFill>
                  <a:srgbClr val="000000"/>
                </a:solidFill>
                <a:latin typeface="Calibri"/>
                <a:ea typeface="Calibri"/>
                <a:cs typeface="Calibri"/>
                <a:sym typeface="Calibri"/>
              </a:rPr>
              <a:t>Self-interacting domains found in the 3D genome organization</a:t>
            </a:r>
            <a:endParaRPr b="0" i="0" sz="2000" u="none" cap="none" strike="noStrike">
              <a:solidFill>
                <a:srgbClr val="000000"/>
              </a:solidFill>
              <a:latin typeface="Calibri"/>
              <a:ea typeface="Calibri"/>
              <a:cs typeface="Calibri"/>
              <a:sym typeface="Calibri"/>
            </a:endParaRPr>
          </a:p>
          <a:p>
            <a:pPr indent="-355600" lvl="0" marL="457200" marR="0" rtl="0" algn="l">
              <a:lnSpc>
                <a:spcPct val="100000"/>
              </a:lnSpc>
              <a:spcBef>
                <a:spcPts val="0"/>
              </a:spcBef>
              <a:spcAft>
                <a:spcPts val="0"/>
              </a:spcAft>
              <a:buClr>
                <a:srgbClr val="000000"/>
              </a:buClr>
              <a:buSzPts val="2000"/>
              <a:buFont typeface="Calibri"/>
              <a:buChar char="●"/>
            </a:pPr>
            <a:r>
              <a:rPr b="0" i="0" lang="en" sz="2000" u="none" cap="none" strike="noStrike">
                <a:solidFill>
                  <a:srgbClr val="000000"/>
                </a:solidFill>
                <a:latin typeface="Calibri"/>
                <a:ea typeface="Calibri"/>
                <a:cs typeface="Calibri"/>
                <a:sym typeface="Calibri"/>
              </a:rPr>
              <a:t>2800 and 3741 TADs in primary human blood cell types.</a:t>
            </a:r>
            <a:endParaRPr b="0" i="0" sz="2000" u="none" cap="none" strike="noStrike">
              <a:solidFill>
                <a:srgbClr val="000000"/>
              </a:solidFill>
              <a:latin typeface="Calibri"/>
              <a:ea typeface="Calibri"/>
              <a:cs typeface="Calibri"/>
              <a:sym typeface="Calibri"/>
            </a:endParaRPr>
          </a:p>
          <a:p>
            <a:pPr indent="-355600" lvl="0" marL="457200" marR="0" rtl="0" algn="l">
              <a:lnSpc>
                <a:spcPct val="100000"/>
              </a:lnSpc>
              <a:spcBef>
                <a:spcPts val="0"/>
              </a:spcBef>
              <a:spcAft>
                <a:spcPts val="0"/>
              </a:spcAft>
              <a:buClr>
                <a:srgbClr val="000000"/>
              </a:buClr>
              <a:buSzPts val="2000"/>
              <a:buFont typeface="Calibri"/>
              <a:buChar char="●"/>
            </a:pPr>
            <a:r>
              <a:rPr b="0" i="0" lang="en" sz="2000" u="none" cap="none" strike="noStrike">
                <a:solidFill>
                  <a:srgbClr val="000000"/>
                </a:solidFill>
                <a:latin typeface="Calibri"/>
                <a:ea typeface="Calibri"/>
                <a:cs typeface="Calibri"/>
                <a:sym typeface="Calibri"/>
              </a:rPr>
              <a:t>TAD disruption can result in altered gene expression - cancer / genetic diseases</a:t>
            </a:r>
            <a:endParaRPr b="0" i="0" sz="2000" u="none" cap="none" strike="noStrike">
              <a:solidFill>
                <a:srgbClr val="000000"/>
              </a:solidFill>
              <a:latin typeface="Calibri"/>
              <a:ea typeface="Calibri"/>
              <a:cs typeface="Calibri"/>
              <a:sym typeface="Calibri"/>
            </a:endParaRPr>
          </a:p>
        </p:txBody>
      </p:sp>
      <p:pic>
        <p:nvPicPr>
          <p:cNvPr id="201" name="Google Shape;201;p4"/>
          <p:cNvPicPr preferRelativeResize="0"/>
          <p:nvPr/>
        </p:nvPicPr>
        <p:blipFill rotWithShape="1">
          <a:blip r:embed="rId3">
            <a:alphaModFix/>
          </a:blip>
          <a:srcRect b="0" l="0" r="0" t="0"/>
          <a:stretch/>
        </p:blipFill>
        <p:spPr>
          <a:xfrm>
            <a:off x="6902950" y="1061325"/>
            <a:ext cx="1490074" cy="1418049"/>
          </a:xfrm>
          <a:prstGeom prst="rect">
            <a:avLst/>
          </a:prstGeom>
          <a:noFill/>
          <a:ln cap="flat" cmpd="sng" w="19050">
            <a:solidFill>
              <a:srgbClr val="695D46"/>
            </a:solidFill>
            <a:prstDash val="solid"/>
            <a:round/>
            <a:headEnd len="sm" w="sm" type="none"/>
            <a:tailEnd len="sm" w="sm" type="none"/>
          </a:ln>
        </p:spPr>
      </p:pic>
      <p:pic>
        <p:nvPicPr>
          <p:cNvPr id="202" name="Google Shape;202;p4"/>
          <p:cNvPicPr preferRelativeResize="0"/>
          <p:nvPr/>
        </p:nvPicPr>
        <p:blipFill rotWithShape="1">
          <a:blip r:embed="rId4">
            <a:alphaModFix/>
          </a:blip>
          <a:srcRect b="0" l="0" r="0" t="0"/>
          <a:stretch/>
        </p:blipFill>
        <p:spPr>
          <a:xfrm>
            <a:off x="6902950" y="2792287"/>
            <a:ext cx="1587825" cy="2001863"/>
          </a:xfrm>
          <a:prstGeom prst="rect">
            <a:avLst/>
          </a:prstGeom>
          <a:noFill/>
          <a:ln cap="flat" cmpd="sng" w="19050">
            <a:solidFill>
              <a:srgbClr val="695D46"/>
            </a:solidFill>
            <a:prstDash val="solid"/>
            <a:round/>
            <a:headEnd len="sm" w="sm" type="none"/>
            <a:tailEnd len="sm" w="sm" type="none"/>
          </a:ln>
        </p:spPr>
      </p:pic>
      <p:pic>
        <p:nvPicPr>
          <p:cNvPr id="203" name="Google Shape;203;p4"/>
          <p:cNvPicPr preferRelativeResize="0"/>
          <p:nvPr/>
        </p:nvPicPr>
        <p:blipFill rotWithShape="1">
          <a:blip r:embed="rId5">
            <a:alphaModFix/>
          </a:blip>
          <a:srcRect b="0" l="0" r="0" t="0"/>
          <a:stretch/>
        </p:blipFill>
        <p:spPr>
          <a:xfrm>
            <a:off x="8175656" y="255986"/>
            <a:ext cx="701645" cy="7568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200"/>
                                        </p:tgtEl>
                                        <p:attrNameLst>
                                          <p:attrName>style.visibility</p:attrName>
                                        </p:attrNameLst>
                                      </p:cBhvr>
                                      <p:to>
                                        <p:strVal val="visible"/>
                                      </p:to>
                                    </p:set>
                                    <p:anim calcmode="lin" valueType="num">
                                      <p:cBhvr additive="base">
                                        <p:cTn dur="1000"/>
                                        <p:tgtEl>
                                          <p:spTgt spid="200"/>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9" name="Shape 529"/>
        <p:cNvGrpSpPr/>
        <p:nvPr/>
      </p:nvGrpSpPr>
      <p:grpSpPr>
        <a:xfrm>
          <a:off x="0" y="0"/>
          <a:ext cx="0" cy="0"/>
          <a:chOff x="0" y="0"/>
          <a:chExt cx="0" cy="0"/>
        </a:xfrm>
      </p:grpSpPr>
      <p:sp>
        <p:nvSpPr>
          <p:cNvPr id="530" name="Google Shape;530;p40"/>
          <p:cNvSpPr txBox="1"/>
          <p:nvPr>
            <p:ph type="title"/>
          </p:nvPr>
        </p:nvSpPr>
        <p:spPr>
          <a:xfrm>
            <a:off x="655000" y="311725"/>
            <a:ext cx="7505700" cy="9546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000"/>
              <a:buNone/>
            </a:pPr>
            <a:r>
              <a:rPr lang="en"/>
              <a:t>Cross Validation</a:t>
            </a:r>
            <a:endParaRPr/>
          </a:p>
        </p:txBody>
      </p:sp>
      <p:sp>
        <p:nvSpPr>
          <p:cNvPr id="531" name="Google Shape;531;p40"/>
          <p:cNvSpPr txBox="1"/>
          <p:nvPr>
            <p:ph idx="1" type="body"/>
          </p:nvPr>
        </p:nvSpPr>
        <p:spPr>
          <a:xfrm>
            <a:off x="311700" y="1266325"/>
            <a:ext cx="4536000" cy="3302700"/>
          </a:xfrm>
          <a:prstGeom prst="rect">
            <a:avLst/>
          </a:prstGeom>
          <a:noFill/>
          <a:ln>
            <a:noFill/>
          </a:ln>
        </p:spPr>
        <p:txBody>
          <a:bodyPr anchorCtr="0" anchor="t" bIns="91425" lIns="91425" spcFirstLastPara="1" rIns="91425" wrap="square" tIns="91425">
            <a:noAutofit/>
          </a:bodyPr>
          <a:lstStyle/>
          <a:p>
            <a:pPr indent="-336550" lvl="0" marL="457200" rtl="0" algn="l">
              <a:lnSpc>
                <a:spcPct val="115000"/>
              </a:lnSpc>
              <a:spcBef>
                <a:spcPts val="0"/>
              </a:spcBef>
              <a:spcAft>
                <a:spcPts val="0"/>
              </a:spcAft>
              <a:buSzPts val="1700"/>
              <a:buChar char="●"/>
            </a:pPr>
            <a:r>
              <a:rPr lang="en" sz="1700"/>
              <a:t>Took the 2 datasets - motif and non-motif and got the splits.</a:t>
            </a:r>
            <a:endParaRPr sz="1700"/>
          </a:p>
          <a:p>
            <a:pPr indent="-336550" lvl="0" marL="457200" rtl="0" algn="l">
              <a:lnSpc>
                <a:spcPct val="115000"/>
              </a:lnSpc>
              <a:spcBef>
                <a:spcPts val="0"/>
              </a:spcBef>
              <a:spcAft>
                <a:spcPts val="0"/>
              </a:spcAft>
              <a:buSzPts val="1700"/>
              <a:buChar char="●"/>
            </a:pPr>
            <a:r>
              <a:rPr lang="en" sz="1700"/>
              <a:t>Size of splits=10 </a:t>
            </a:r>
            <a:endParaRPr sz="1700"/>
          </a:p>
          <a:p>
            <a:pPr indent="-336550" lvl="0" marL="457200" rtl="0" algn="l">
              <a:lnSpc>
                <a:spcPct val="115000"/>
              </a:lnSpc>
              <a:spcBef>
                <a:spcPts val="0"/>
              </a:spcBef>
              <a:spcAft>
                <a:spcPts val="0"/>
              </a:spcAft>
              <a:buSzPts val="1700"/>
              <a:buChar char="●"/>
            </a:pPr>
            <a:r>
              <a:rPr lang="en" sz="1700"/>
              <a:t>At every iteration, we took the  train data from the split of both datasets and made 2 Markov models</a:t>
            </a:r>
            <a:endParaRPr sz="1700"/>
          </a:p>
          <a:p>
            <a:pPr indent="-336550" lvl="0" marL="457200" rtl="0" algn="l">
              <a:lnSpc>
                <a:spcPct val="115000"/>
              </a:lnSpc>
              <a:spcBef>
                <a:spcPts val="0"/>
              </a:spcBef>
              <a:spcAft>
                <a:spcPts val="0"/>
              </a:spcAft>
              <a:buSzPts val="1700"/>
              <a:buChar char="●"/>
            </a:pPr>
            <a:r>
              <a:rPr lang="en" sz="1700"/>
              <a:t>Combined the test data from each split of both datasets</a:t>
            </a:r>
            <a:endParaRPr sz="1700"/>
          </a:p>
          <a:p>
            <a:pPr indent="-336550" lvl="0" marL="457200" rtl="0" algn="l">
              <a:lnSpc>
                <a:spcPct val="115000"/>
              </a:lnSpc>
              <a:spcBef>
                <a:spcPts val="0"/>
              </a:spcBef>
              <a:spcAft>
                <a:spcPts val="0"/>
              </a:spcAft>
              <a:buSzPts val="1700"/>
              <a:buChar char="●"/>
            </a:pPr>
            <a:r>
              <a:rPr b="1" lang="en" sz="1700" u="sng">
                <a:solidFill>
                  <a:schemeClr val="hlink"/>
                </a:solidFill>
                <a:latin typeface="Arial"/>
                <a:ea typeface="Arial"/>
                <a:cs typeface="Arial"/>
                <a:sym typeface="Arial"/>
                <a:hlinkClick r:id="rId3"/>
              </a:rPr>
              <a:t>sklearn.model_selection</a:t>
            </a:r>
            <a:r>
              <a:rPr b="1" lang="en" sz="1700">
                <a:solidFill>
                  <a:srgbClr val="000000"/>
                </a:solidFill>
                <a:latin typeface="Arial"/>
                <a:ea typeface="Arial"/>
                <a:cs typeface="Arial"/>
                <a:sym typeface="Arial"/>
              </a:rPr>
              <a:t>.KFold</a:t>
            </a:r>
            <a:endParaRPr b="1" sz="1700">
              <a:solidFill>
                <a:srgbClr val="000000"/>
              </a:solidFill>
              <a:latin typeface="Arial"/>
              <a:ea typeface="Arial"/>
              <a:cs typeface="Arial"/>
              <a:sym typeface="Arial"/>
            </a:endParaRPr>
          </a:p>
          <a:p>
            <a:pPr indent="0" lvl="0" marL="457200" rtl="0" algn="l">
              <a:lnSpc>
                <a:spcPct val="115000"/>
              </a:lnSpc>
              <a:spcBef>
                <a:spcPts val="600"/>
              </a:spcBef>
              <a:spcAft>
                <a:spcPts val="0"/>
              </a:spcAft>
              <a:buSzPts val="1300"/>
              <a:buNone/>
            </a:pPr>
            <a:r>
              <a:rPr lang="en" sz="1700"/>
              <a:t> </a:t>
            </a:r>
            <a:endParaRPr sz="1700"/>
          </a:p>
          <a:p>
            <a:pPr indent="0" lvl="0" marL="0" rtl="0" algn="l">
              <a:lnSpc>
                <a:spcPct val="115000"/>
              </a:lnSpc>
              <a:spcBef>
                <a:spcPts val="1200"/>
              </a:spcBef>
              <a:spcAft>
                <a:spcPts val="1200"/>
              </a:spcAft>
              <a:buSzPts val="1300"/>
              <a:buNone/>
            </a:pPr>
            <a:r>
              <a:t/>
            </a:r>
            <a:endParaRPr sz="1700"/>
          </a:p>
        </p:txBody>
      </p:sp>
      <p:pic>
        <p:nvPicPr>
          <p:cNvPr id="532" name="Google Shape;532;p40"/>
          <p:cNvPicPr preferRelativeResize="0"/>
          <p:nvPr/>
        </p:nvPicPr>
        <p:blipFill rotWithShape="1">
          <a:blip r:embed="rId4">
            <a:alphaModFix/>
          </a:blip>
          <a:srcRect b="30403" l="0" r="0" t="10854"/>
          <a:stretch/>
        </p:blipFill>
        <p:spPr>
          <a:xfrm>
            <a:off x="4899125" y="530274"/>
            <a:ext cx="3984501" cy="2344425"/>
          </a:xfrm>
          <a:prstGeom prst="rect">
            <a:avLst/>
          </a:prstGeom>
          <a:noFill/>
          <a:ln>
            <a:noFill/>
          </a:ln>
        </p:spPr>
      </p:pic>
      <p:pic>
        <p:nvPicPr>
          <p:cNvPr id="533" name="Google Shape;533;p40"/>
          <p:cNvPicPr preferRelativeResize="0"/>
          <p:nvPr/>
        </p:nvPicPr>
        <p:blipFill rotWithShape="1">
          <a:blip r:embed="rId5">
            <a:alphaModFix/>
          </a:blip>
          <a:srcRect b="0" l="0" r="0" t="0"/>
          <a:stretch/>
        </p:blipFill>
        <p:spPr>
          <a:xfrm>
            <a:off x="5413475" y="3098070"/>
            <a:ext cx="2955824" cy="161227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7" name="Shape 537"/>
        <p:cNvGrpSpPr/>
        <p:nvPr/>
      </p:nvGrpSpPr>
      <p:grpSpPr>
        <a:xfrm>
          <a:off x="0" y="0"/>
          <a:ext cx="0" cy="0"/>
          <a:chOff x="0" y="0"/>
          <a:chExt cx="0" cy="0"/>
        </a:xfrm>
      </p:grpSpPr>
      <p:sp>
        <p:nvSpPr>
          <p:cNvPr id="538" name="Google Shape;538;p41"/>
          <p:cNvSpPr txBox="1"/>
          <p:nvPr>
            <p:ph type="title"/>
          </p:nvPr>
        </p:nvSpPr>
        <p:spPr>
          <a:xfrm>
            <a:off x="398750" y="378052"/>
            <a:ext cx="3468000" cy="6711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000"/>
              <a:buNone/>
            </a:pPr>
            <a:r>
              <a:rPr b="1" lang="en" u="sng"/>
              <a:t>Flow Diagram</a:t>
            </a:r>
            <a:endParaRPr b="1" u="sng"/>
          </a:p>
        </p:txBody>
      </p:sp>
      <p:sp>
        <p:nvSpPr>
          <p:cNvPr id="539" name="Google Shape;539;p41"/>
          <p:cNvSpPr/>
          <p:nvPr/>
        </p:nvSpPr>
        <p:spPr>
          <a:xfrm>
            <a:off x="4250169" y="359663"/>
            <a:ext cx="838200" cy="593100"/>
          </a:xfrm>
          <a:prstGeom prst="ellipse">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Start</a:t>
            </a:r>
            <a:endParaRPr b="0" i="0" sz="1400" u="none" cap="none" strike="noStrike">
              <a:solidFill>
                <a:srgbClr val="000000"/>
              </a:solidFill>
              <a:latin typeface="Arial"/>
              <a:ea typeface="Arial"/>
              <a:cs typeface="Arial"/>
              <a:sym typeface="Arial"/>
            </a:endParaRPr>
          </a:p>
        </p:txBody>
      </p:sp>
      <p:sp>
        <p:nvSpPr>
          <p:cNvPr id="540" name="Google Shape;540;p41"/>
          <p:cNvSpPr/>
          <p:nvPr/>
        </p:nvSpPr>
        <p:spPr>
          <a:xfrm>
            <a:off x="2085472" y="1452686"/>
            <a:ext cx="2313300" cy="407400"/>
          </a:xfrm>
          <a:prstGeom prst="roundRect">
            <a:avLst>
              <a:gd fmla="val 16667" name="adj"/>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Markov Model on Motif</a:t>
            </a:r>
            <a:endParaRPr b="0" i="0" sz="1400" u="none" cap="none" strike="noStrike">
              <a:solidFill>
                <a:srgbClr val="000000"/>
              </a:solidFill>
              <a:latin typeface="Arial"/>
              <a:ea typeface="Arial"/>
              <a:cs typeface="Arial"/>
              <a:sym typeface="Arial"/>
            </a:endParaRPr>
          </a:p>
        </p:txBody>
      </p:sp>
      <p:sp>
        <p:nvSpPr>
          <p:cNvPr id="541" name="Google Shape;541;p41"/>
          <p:cNvSpPr/>
          <p:nvPr/>
        </p:nvSpPr>
        <p:spPr>
          <a:xfrm>
            <a:off x="5323567" y="1420811"/>
            <a:ext cx="2586000" cy="407400"/>
          </a:xfrm>
          <a:prstGeom prst="roundRect">
            <a:avLst>
              <a:gd fmla="val 16667" name="adj"/>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Markov Model on Non Motif</a:t>
            </a:r>
            <a:endParaRPr b="0" i="0" sz="1400" u="none" cap="none" strike="noStrike">
              <a:solidFill>
                <a:srgbClr val="000000"/>
              </a:solidFill>
              <a:latin typeface="Arial"/>
              <a:ea typeface="Arial"/>
              <a:cs typeface="Arial"/>
              <a:sym typeface="Arial"/>
            </a:endParaRPr>
          </a:p>
        </p:txBody>
      </p:sp>
      <p:cxnSp>
        <p:nvCxnSpPr>
          <p:cNvPr id="542" name="Google Shape;542;p41"/>
          <p:cNvCxnSpPr>
            <a:stCxn id="539" idx="4"/>
            <a:endCxn id="539" idx="4"/>
          </p:cNvCxnSpPr>
          <p:nvPr/>
        </p:nvCxnSpPr>
        <p:spPr>
          <a:xfrm>
            <a:off x="4669269" y="952763"/>
            <a:ext cx="0" cy="0"/>
          </a:xfrm>
          <a:prstGeom prst="straightConnector1">
            <a:avLst/>
          </a:prstGeom>
          <a:noFill/>
          <a:ln cap="flat" cmpd="sng" w="9525">
            <a:solidFill>
              <a:schemeClr val="dk2"/>
            </a:solidFill>
            <a:prstDash val="solid"/>
            <a:round/>
            <a:headEnd len="sm" w="sm" type="none"/>
            <a:tailEnd len="sm" w="sm" type="none"/>
          </a:ln>
        </p:spPr>
      </p:cxnSp>
      <p:cxnSp>
        <p:nvCxnSpPr>
          <p:cNvPr id="543" name="Google Shape;543;p41"/>
          <p:cNvCxnSpPr>
            <a:stCxn id="539" idx="4"/>
            <a:endCxn id="539" idx="4"/>
          </p:cNvCxnSpPr>
          <p:nvPr/>
        </p:nvCxnSpPr>
        <p:spPr>
          <a:xfrm>
            <a:off x="4669269" y="952763"/>
            <a:ext cx="0" cy="0"/>
          </a:xfrm>
          <a:prstGeom prst="straightConnector1">
            <a:avLst/>
          </a:prstGeom>
          <a:noFill/>
          <a:ln cap="flat" cmpd="sng" w="9525">
            <a:solidFill>
              <a:schemeClr val="dk2"/>
            </a:solidFill>
            <a:prstDash val="solid"/>
            <a:round/>
            <a:headEnd len="sm" w="sm" type="none"/>
            <a:tailEnd len="sm" w="sm" type="none"/>
          </a:ln>
        </p:spPr>
      </p:cxnSp>
      <p:cxnSp>
        <p:nvCxnSpPr>
          <p:cNvPr id="544" name="Google Shape;544;p41"/>
          <p:cNvCxnSpPr>
            <a:stCxn id="539" idx="4"/>
            <a:endCxn id="541" idx="0"/>
          </p:cNvCxnSpPr>
          <p:nvPr/>
        </p:nvCxnSpPr>
        <p:spPr>
          <a:xfrm flipH="1" rot="-5400000">
            <a:off x="5408919" y="213113"/>
            <a:ext cx="468000" cy="1947300"/>
          </a:xfrm>
          <a:prstGeom prst="bentConnector3">
            <a:avLst>
              <a:gd fmla="val 49987" name="adj1"/>
            </a:avLst>
          </a:prstGeom>
          <a:noFill/>
          <a:ln cap="flat" cmpd="sng" w="9525">
            <a:solidFill>
              <a:schemeClr val="dk2"/>
            </a:solidFill>
            <a:prstDash val="solid"/>
            <a:round/>
            <a:headEnd len="sm" w="sm" type="none"/>
            <a:tailEnd len="sm" w="sm" type="none"/>
          </a:ln>
        </p:spPr>
      </p:cxnSp>
      <p:cxnSp>
        <p:nvCxnSpPr>
          <p:cNvPr id="545" name="Google Shape;545;p41"/>
          <p:cNvCxnSpPr>
            <a:stCxn id="539" idx="4"/>
            <a:endCxn id="540" idx="0"/>
          </p:cNvCxnSpPr>
          <p:nvPr/>
        </p:nvCxnSpPr>
        <p:spPr>
          <a:xfrm rot="5400000">
            <a:off x="3705819" y="489113"/>
            <a:ext cx="499800" cy="1427100"/>
          </a:xfrm>
          <a:prstGeom prst="bentConnector3">
            <a:avLst>
              <a:gd fmla="val 49988" name="adj1"/>
            </a:avLst>
          </a:prstGeom>
          <a:noFill/>
          <a:ln cap="flat" cmpd="sng" w="9525">
            <a:solidFill>
              <a:schemeClr val="dk2"/>
            </a:solidFill>
            <a:prstDash val="solid"/>
            <a:round/>
            <a:headEnd len="sm" w="sm" type="none"/>
            <a:tailEnd len="sm" w="sm" type="none"/>
          </a:ln>
        </p:spPr>
      </p:cxnSp>
      <p:sp>
        <p:nvSpPr>
          <p:cNvPr id="546" name="Google Shape;546;p41"/>
          <p:cNvSpPr txBox="1"/>
          <p:nvPr/>
        </p:nvSpPr>
        <p:spPr>
          <a:xfrm>
            <a:off x="4307019" y="1182958"/>
            <a:ext cx="9519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Open Sans"/>
                <a:ea typeface="Open Sans"/>
                <a:cs typeface="Open Sans"/>
                <a:sym typeface="Open Sans"/>
              </a:rPr>
              <a:t>Training</a:t>
            </a:r>
            <a:endParaRPr b="0" i="0" sz="1400" u="none" cap="none" strike="noStrike">
              <a:solidFill>
                <a:srgbClr val="000000"/>
              </a:solidFill>
              <a:latin typeface="Open Sans"/>
              <a:ea typeface="Open Sans"/>
              <a:cs typeface="Open Sans"/>
              <a:sym typeface="Open Sans"/>
            </a:endParaRPr>
          </a:p>
        </p:txBody>
      </p:sp>
      <p:sp>
        <p:nvSpPr>
          <p:cNvPr id="547" name="Google Shape;547;p41"/>
          <p:cNvSpPr/>
          <p:nvPr/>
        </p:nvSpPr>
        <p:spPr>
          <a:xfrm>
            <a:off x="398738" y="4226200"/>
            <a:ext cx="1150800" cy="527100"/>
          </a:xfrm>
          <a:prstGeom prst="roundRect">
            <a:avLst>
              <a:gd fmla="val 16667" name="adj"/>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Motif Class</a:t>
            </a:r>
            <a:endParaRPr b="0" i="0" sz="1400" u="none" cap="none" strike="noStrike">
              <a:solidFill>
                <a:srgbClr val="000000"/>
              </a:solidFill>
              <a:latin typeface="Arial"/>
              <a:ea typeface="Arial"/>
              <a:cs typeface="Arial"/>
              <a:sym typeface="Arial"/>
            </a:endParaRPr>
          </a:p>
        </p:txBody>
      </p:sp>
      <p:sp>
        <p:nvSpPr>
          <p:cNvPr id="548" name="Google Shape;548;p41"/>
          <p:cNvSpPr/>
          <p:nvPr/>
        </p:nvSpPr>
        <p:spPr>
          <a:xfrm>
            <a:off x="7119787" y="4256738"/>
            <a:ext cx="1699500" cy="527100"/>
          </a:xfrm>
          <a:prstGeom prst="roundRect">
            <a:avLst>
              <a:gd fmla="val 16667" name="adj"/>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Non Motif Class</a:t>
            </a:r>
            <a:endParaRPr b="0" i="0" sz="1400" u="none" cap="none" strike="noStrike">
              <a:solidFill>
                <a:srgbClr val="000000"/>
              </a:solidFill>
              <a:latin typeface="Arial"/>
              <a:ea typeface="Arial"/>
              <a:cs typeface="Arial"/>
              <a:sym typeface="Arial"/>
            </a:endParaRPr>
          </a:p>
        </p:txBody>
      </p:sp>
      <p:sp>
        <p:nvSpPr>
          <p:cNvPr id="549" name="Google Shape;549;p41"/>
          <p:cNvSpPr/>
          <p:nvPr/>
        </p:nvSpPr>
        <p:spPr>
          <a:xfrm>
            <a:off x="3731620" y="2185882"/>
            <a:ext cx="1991700" cy="810900"/>
          </a:xfrm>
          <a:prstGeom prst="diamond">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Combined Testing </a:t>
            </a:r>
            <a:endParaRPr b="0" i="0" sz="1400" u="none" cap="none" strike="noStrike">
              <a:solidFill>
                <a:srgbClr val="000000"/>
              </a:solidFill>
              <a:latin typeface="Arial"/>
              <a:ea typeface="Arial"/>
              <a:cs typeface="Arial"/>
              <a:sym typeface="Arial"/>
            </a:endParaRPr>
          </a:p>
        </p:txBody>
      </p:sp>
      <p:cxnSp>
        <p:nvCxnSpPr>
          <p:cNvPr id="550" name="Google Shape;550;p41"/>
          <p:cNvCxnSpPr>
            <a:stCxn id="540" idx="2"/>
            <a:endCxn id="549" idx="0"/>
          </p:cNvCxnSpPr>
          <p:nvPr/>
        </p:nvCxnSpPr>
        <p:spPr>
          <a:xfrm flipH="1" rot="-5400000">
            <a:off x="3821872" y="1280336"/>
            <a:ext cx="325800" cy="1485300"/>
          </a:xfrm>
          <a:prstGeom prst="bentConnector3">
            <a:avLst>
              <a:gd fmla="val 50011" name="adj1"/>
            </a:avLst>
          </a:prstGeom>
          <a:noFill/>
          <a:ln cap="flat" cmpd="sng" w="9525">
            <a:solidFill>
              <a:schemeClr val="dk2"/>
            </a:solidFill>
            <a:prstDash val="solid"/>
            <a:round/>
            <a:headEnd len="sm" w="sm" type="none"/>
            <a:tailEnd len="sm" w="sm" type="none"/>
          </a:ln>
        </p:spPr>
      </p:cxnSp>
      <p:cxnSp>
        <p:nvCxnSpPr>
          <p:cNvPr id="551" name="Google Shape;551;p41"/>
          <p:cNvCxnSpPr>
            <a:stCxn id="541" idx="2"/>
            <a:endCxn id="549" idx="0"/>
          </p:cNvCxnSpPr>
          <p:nvPr/>
        </p:nvCxnSpPr>
        <p:spPr>
          <a:xfrm rot="5400000">
            <a:off x="5493217" y="1062461"/>
            <a:ext cx="357600" cy="1889100"/>
          </a:xfrm>
          <a:prstGeom prst="bentConnector3">
            <a:avLst>
              <a:gd fmla="val 50010" name="adj1"/>
            </a:avLst>
          </a:prstGeom>
          <a:noFill/>
          <a:ln cap="flat" cmpd="sng" w="9525">
            <a:solidFill>
              <a:schemeClr val="dk2"/>
            </a:solidFill>
            <a:prstDash val="solid"/>
            <a:round/>
            <a:headEnd len="sm" w="sm" type="none"/>
            <a:tailEnd len="sm" w="sm" type="none"/>
          </a:ln>
        </p:spPr>
      </p:cxnSp>
      <p:cxnSp>
        <p:nvCxnSpPr>
          <p:cNvPr id="552" name="Google Shape;552;p41"/>
          <p:cNvCxnSpPr>
            <a:stCxn id="547" idx="0"/>
            <a:endCxn id="549" idx="2"/>
          </p:cNvCxnSpPr>
          <p:nvPr/>
        </p:nvCxnSpPr>
        <p:spPr>
          <a:xfrm rot="-5400000">
            <a:off x="2236088" y="1734850"/>
            <a:ext cx="1229400" cy="3753300"/>
          </a:xfrm>
          <a:prstGeom prst="bentConnector3">
            <a:avLst>
              <a:gd fmla="val 50005" name="adj1"/>
            </a:avLst>
          </a:prstGeom>
          <a:noFill/>
          <a:ln cap="flat" cmpd="sng" w="9525">
            <a:solidFill>
              <a:schemeClr val="dk2"/>
            </a:solidFill>
            <a:prstDash val="solid"/>
            <a:round/>
            <a:headEnd len="sm" w="sm" type="none"/>
            <a:tailEnd len="sm" w="sm" type="none"/>
          </a:ln>
        </p:spPr>
      </p:cxnSp>
      <p:cxnSp>
        <p:nvCxnSpPr>
          <p:cNvPr id="553" name="Google Shape;553;p41"/>
          <p:cNvCxnSpPr>
            <a:stCxn id="548" idx="0"/>
            <a:endCxn id="549" idx="2"/>
          </p:cNvCxnSpPr>
          <p:nvPr/>
        </p:nvCxnSpPr>
        <p:spPr>
          <a:xfrm flipH="1" rot="5400000">
            <a:off x="5718487" y="2005688"/>
            <a:ext cx="1260000" cy="3242100"/>
          </a:xfrm>
          <a:prstGeom prst="bentConnector3">
            <a:avLst>
              <a:gd fmla="val 50005" name="adj1"/>
            </a:avLst>
          </a:prstGeom>
          <a:noFill/>
          <a:ln cap="flat" cmpd="sng" w="9525">
            <a:solidFill>
              <a:schemeClr val="dk2"/>
            </a:solidFill>
            <a:prstDash val="solid"/>
            <a:round/>
            <a:headEnd len="sm" w="sm" type="none"/>
            <a:tailEnd len="sm" w="sm" type="none"/>
          </a:ln>
        </p:spPr>
      </p:cxnSp>
      <p:sp>
        <p:nvSpPr>
          <p:cNvPr id="554" name="Google Shape;554;p41"/>
          <p:cNvSpPr txBox="1"/>
          <p:nvPr/>
        </p:nvSpPr>
        <p:spPr>
          <a:xfrm>
            <a:off x="5145317" y="413238"/>
            <a:ext cx="2586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Open Sans"/>
                <a:ea typeface="Open Sans"/>
                <a:cs typeface="Open Sans"/>
                <a:sym typeface="Open Sans"/>
              </a:rPr>
              <a:t>For num of the k folds</a:t>
            </a:r>
            <a:endParaRPr b="0" i="0" sz="1400" u="none" cap="none" strike="noStrike">
              <a:solidFill>
                <a:srgbClr val="000000"/>
              </a:solidFill>
              <a:latin typeface="Open Sans"/>
              <a:ea typeface="Open Sans"/>
              <a:cs typeface="Open Sans"/>
              <a:sym typeface="Open Sans"/>
            </a:endParaRPr>
          </a:p>
        </p:txBody>
      </p:sp>
      <p:sp>
        <p:nvSpPr>
          <p:cNvPr id="555" name="Google Shape;555;p41"/>
          <p:cNvSpPr txBox="1"/>
          <p:nvPr/>
        </p:nvSpPr>
        <p:spPr>
          <a:xfrm>
            <a:off x="5723316" y="2232817"/>
            <a:ext cx="21456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Open Sans"/>
                <a:ea typeface="Open Sans"/>
                <a:cs typeface="Open Sans"/>
                <a:sym typeface="Open Sans"/>
              </a:rPr>
              <a:t>Predicting the class using the log odd score</a:t>
            </a:r>
            <a:endParaRPr b="0" i="0" sz="1400" u="none" cap="none" strike="noStrike">
              <a:solidFill>
                <a:srgbClr val="000000"/>
              </a:solidFill>
              <a:latin typeface="Open Sans"/>
              <a:ea typeface="Open Sans"/>
              <a:cs typeface="Open Sans"/>
              <a:sym typeface="Open Sans"/>
            </a:endParaRPr>
          </a:p>
        </p:txBody>
      </p:sp>
      <p:sp>
        <p:nvSpPr>
          <p:cNvPr id="556" name="Google Shape;556;p41"/>
          <p:cNvSpPr txBox="1"/>
          <p:nvPr/>
        </p:nvSpPr>
        <p:spPr>
          <a:xfrm>
            <a:off x="1574423" y="3729780"/>
            <a:ext cx="58524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Open Sans"/>
                <a:ea typeface="Open Sans"/>
                <a:cs typeface="Open Sans"/>
                <a:sym typeface="Open Sans"/>
              </a:rPr>
              <a:t>logOdds = [s1 - s2 for (s1,s2) in zip (scores_motif,scores_nonmotif)]</a:t>
            </a:r>
            <a:endParaRPr b="0" i="0" sz="1400" u="none" cap="none" strike="noStrike">
              <a:solidFill>
                <a:srgbClr val="000000"/>
              </a:solidFill>
              <a:latin typeface="Open Sans"/>
              <a:ea typeface="Open Sans"/>
              <a:cs typeface="Open Sans"/>
              <a:sym typeface="Open Sans"/>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0" name="Shape 560"/>
        <p:cNvGrpSpPr/>
        <p:nvPr/>
      </p:nvGrpSpPr>
      <p:grpSpPr>
        <a:xfrm>
          <a:off x="0" y="0"/>
          <a:ext cx="0" cy="0"/>
          <a:chOff x="0" y="0"/>
          <a:chExt cx="0" cy="0"/>
        </a:xfrm>
      </p:grpSpPr>
      <p:sp>
        <p:nvSpPr>
          <p:cNvPr id="561" name="Google Shape;561;p42"/>
          <p:cNvSpPr txBox="1"/>
          <p:nvPr>
            <p:ph type="title"/>
          </p:nvPr>
        </p:nvSpPr>
        <p:spPr>
          <a:xfrm>
            <a:off x="673225" y="311725"/>
            <a:ext cx="7505700" cy="9546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000"/>
              <a:buNone/>
            </a:pPr>
            <a:r>
              <a:rPr b="1" lang="en" u="sng"/>
              <a:t>Log Odds Score</a:t>
            </a:r>
            <a:endParaRPr b="1" u="sng"/>
          </a:p>
        </p:txBody>
      </p:sp>
      <p:sp>
        <p:nvSpPr>
          <p:cNvPr id="562" name="Google Shape;562;p42"/>
          <p:cNvSpPr txBox="1"/>
          <p:nvPr>
            <p:ph idx="1" type="body"/>
          </p:nvPr>
        </p:nvSpPr>
        <p:spPr>
          <a:xfrm>
            <a:off x="492475" y="1138650"/>
            <a:ext cx="7867200" cy="3302700"/>
          </a:xfrm>
          <a:prstGeom prst="rect">
            <a:avLst/>
          </a:prstGeom>
          <a:noFill/>
          <a:ln>
            <a:noFill/>
          </a:ln>
        </p:spPr>
        <p:txBody>
          <a:bodyPr anchorCtr="0" anchor="t" bIns="91425" lIns="91425" spcFirstLastPara="1" rIns="91425" wrap="square" tIns="91425">
            <a:normAutofit/>
          </a:bodyPr>
          <a:lstStyle/>
          <a:p>
            <a:pPr indent="-349250" lvl="0" marL="457200" rtl="0" algn="l">
              <a:lnSpc>
                <a:spcPct val="115000"/>
              </a:lnSpc>
              <a:spcBef>
                <a:spcPts val="0"/>
              </a:spcBef>
              <a:spcAft>
                <a:spcPts val="0"/>
              </a:spcAft>
              <a:buClr>
                <a:srgbClr val="777777"/>
              </a:buClr>
              <a:buSzPts val="1900"/>
              <a:buFont typeface="Arial"/>
              <a:buChar char="●"/>
            </a:pPr>
            <a:r>
              <a:rPr lang="en" sz="1900">
                <a:solidFill>
                  <a:srgbClr val="777777"/>
                </a:solidFill>
                <a:highlight>
                  <a:srgbClr val="FFFFFF"/>
                </a:highlight>
                <a:latin typeface="Arial"/>
                <a:ea typeface="Arial"/>
                <a:cs typeface="Arial"/>
                <a:sym typeface="Arial"/>
              </a:rPr>
              <a:t>Odds  is defined as probability of success/probability of failure</a:t>
            </a:r>
            <a:endParaRPr sz="1900">
              <a:solidFill>
                <a:srgbClr val="777777"/>
              </a:solidFill>
              <a:highlight>
                <a:srgbClr val="FFFFFF"/>
              </a:highlight>
              <a:latin typeface="Arial"/>
              <a:ea typeface="Arial"/>
              <a:cs typeface="Arial"/>
              <a:sym typeface="Arial"/>
            </a:endParaRPr>
          </a:p>
          <a:p>
            <a:pPr indent="-349250" lvl="0" marL="457200" rtl="0" algn="l">
              <a:lnSpc>
                <a:spcPct val="115000"/>
              </a:lnSpc>
              <a:spcBef>
                <a:spcPts val="0"/>
              </a:spcBef>
              <a:spcAft>
                <a:spcPts val="0"/>
              </a:spcAft>
              <a:buClr>
                <a:srgbClr val="777777"/>
              </a:buClr>
              <a:buSzPts val="1900"/>
              <a:buFont typeface="Arial"/>
              <a:buChar char="●"/>
            </a:pPr>
            <a:r>
              <a:rPr lang="en" sz="1900">
                <a:solidFill>
                  <a:srgbClr val="777777"/>
                </a:solidFill>
                <a:highlight>
                  <a:srgbClr val="FFFFFF"/>
                </a:highlight>
                <a:latin typeface="Arial"/>
                <a:ea typeface="Arial"/>
                <a:cs typeface="Arial"/>
                <a:sym typeface="Arial"/>
              </a:rPr>
              <a:t>Log odds is the logarithm of the odds</a:t>
            </a:r>
            <a:endParaRPr sz="1900">
              <a:solidFill>
                <a:srgbClr val="777777"/>
              </a:solidFill>
              <a:highlight>
                <a:srgbClr val="FFFFFF"/>
              </a:highlight>
              <a:latin typeface="Arial"/>
              <a:ea typeface="Arial"/>
              <a:cs typeface="Arial"/>
              <a:sym typeface="Arial"/>
            </a:endParaRPr>
          </a:p>
          <a:p>
            <a:pPr indent="-349250" lvl="0" marL="457200" rtl="0" algn="l">
              <a:lnSpc>
                <a:spcPct val="115000"/>
              </a:lnSpc>
              <a:spcBef>
                <a:spcPts val="0"/>
              </a:spcBef>
              <a:spcAft>
                <a:spcPts val="0"/>
              </a:spcAft>
              <a:buClr>
                <a:srgbClr val="777777"/>
              </a:buClr>
              <a:buSzPts val="1900"/>
              <a:buFont typeface="Arial"/>
              <a:buChar char="●"/>
            </a:pPr>
            <a:r>
              <a:rPr lang="en" sz="1900">
                <a:solidFill>
                  <a:srgbClr val="777777"/>
                </a:solidFill>
                <a:highlight>
                  <a:srgbClr val="FFFFFF"/>
                </a:highlight>
                <a:latin typeface="Arial"/>
                <a:ea typeface="Arial"/>
                <a:cs typeface="Arial"/>
                <a:sym typeface="Arial"/>
              </a:rPr>
              <a:t>Use log odds because they’re so easily updated with new data.</a:t>
            </a:r>
            <a:endParaRPr sz="1900">
              <a:solidFill>
                <a:srgbClr val="777777"/>
              </a:solidFill>
              <a:highlight>
                <a:srgbClr val="FFFFFF"/>
              </a:highlight>
              <a:latin typeface="Arial"/>
              <a:ea typeface="Arial"/>
              <a:cs typeface="Arial"/>
              <a:sym typeface="Arial"/>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6" name="Shape 566"/>
        <p:cNvGrpSpPr/>
        <p:nvPr/>
      </p:nvGrpSpPr>
      <p:grpSpPr>
        <a:xfrm>
          <a:off x="0" y="0"/>
          <a:ext cx="0" cy="0"/>
          <a:chOff x="0" y="0"/>
          <a:chExt cx="0" cy="0"/>
        </a:xfrm>
      </p:grpSpPr>
      <p:pic>
        <p:nvPicPr>
          <p:cNvPr id="567" name="Google Shape;567;p43"/>
          <p:cNvPicPr preferRelativeResize="0"/>
          <p:nvPr/>
        </p:nvPicPr>
        <p:blipFill rotWithShape="1">
          <a:blip r:embed="rId3">
            <a:alphaModFix/>
          </a:blip>
          <a:srcRect b="0" l="0" r="0" t="0"/>
          <a:stretch/>
        </p:blipFill>
        <p:spPr>
          <a:xfrm>
            <a:off x="1878275" y="314100"/>
            <a:ext cx="5387432" cy="1849650"/>
          </a:xfrm>
          <a:prstGeom prst="rect">
            <a:avLst/>
          </a:prstGeom>
          <a:noFill/>
          <a:ln cap="flat" cmpd="sng" w="19050">
            <a:solidFill>
              <a:schemeClr val="dk2"/>
            </a:solidFill>
            <a:prstDash val="solid"/>
            <a:round/>
            <a:headEnd len="sm" w="sm" type="none"/>
            <a:tailEnd len="sm" w="sm" type="none"/>
          </a:ln>
        </p:spPr>
      </p:pic>
      <p:sp>
        <p:nvSpPr>
          <p:cNvPr id="568" name="Google Shape;568;p43"/>
          <p:cNvSpPr txBox="1"/>
          <p:nvPr/>
        </p:nvSpPr>
        <p:spPr>
          <a:xfrm>
            <a:off x="6156950" y="1668775"/>
            <a:ext cx="4389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sp>
        <p:nvSpPr>
          <p:cNvPr id="569" name="Google Shape;569;p43"/>
          <p:cNvSpPr txBox="1"/>
          <p:nvPr/>
        </p:nvSpPr>
        <p:spPr>
          <a:xfrm>
            <a:off x="5425450" y="1287775"/>
            <a:ext cx="34365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pic>
        <p:nvPicPr>
          <p:cNvPr id="570" name="Google Shape;570;p43"/>
          <p:cNvPicPr preferRelativeResize="0"/>
          <p:nvPr/>
        </p:nvPicPr>
        <p:blipFill rotWithShape="1">
          <a:blip r:embed="rId4">
            <a:alphaModFix/>
          </a:blip>
          <a:srcRect b="0" l="0" r="15888" t="0"/>
          <a:stretch/>
        </p:blipFill>
        <p:spPr>
          <a:xfrm>
            <a:off x="2521375" y="2571750"/>
            <a:ext cx="4327375" cy="2324900"/>
          </a:xfrm>
          <a:prstGeom prst="rect">
            <a:avLst/>
          </a:prstGeom>
          <a:noFill/>
          <a:ln cap="flat" cmpd="sng" w="19050">
            <a:solidFill>
              <a:schemeClr val="dk2"/>
            </a:solidFill>
            <a:prstDash val="solid"/>
            <a:round/>
            <a:headEnd len="sm" w="sm" type="none"/>
            <a:tailEnd len="sm" w="sm" type="none"/>
          </a:ln>
        </p:spPr>
      </p:pic>
      <p:sp>
        <p:nvSpPr>
          <p:cNvPr id="571" name="Google Shape;571;p43"/>
          <p:cNvSpPr txBox="1"/>
          <p:nvPr/>
        </p:nvSpPr>
        <p:spPr>
          <a:xfrm>
            <a:off x="7028625" y="4359950"/>
            <a:ext cx="17364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1" i="0" lang="en" sz="1400" u="sng" cap="none" strike="noStrike">
                <a:solidFill>
                  <a:schemeClr val="dk2"/>
                </a:solidFill>
                <a:latin typeface="Nunito"/>
                <a:ea typeface="Nunito"/>
                <a:cs typeface="Nunito"/>
                <a:sym typeface="Nunito"/>
              </a:rPr>
              <a:t>(PPT Link : </a:t>
            </a:r>
            <a:r>
              <a:rPr b="1" i="0" lang="en" sz="1400" u="sng" cap="none" strike="noStrike">
                <a:solidFill>
                  <a:schemeClr val="accent5"/>
                </a:solidFill>
                <a:latin typeface="Nunito"/>
                <a:ea typeface="Nunito"/>
                <a:cs typeface="Nunito"/>
                <a:sym typeface="Nunito"/>
                <a:hlinkClick r:id="rId5">
                  <a:extLst>
                    <a:ext uri="{A12FA001-AC4F-418D-AE19-62706E023703}">
                      <ahyp:hlinkClr val="tx"/>
                    </a:ext>
                  </a:extLst>
                </a:hlinkClick>
              </a:rPr>
              <a:t>Slides</a:t>
            </a:r>
            <a:r>
              <a:rPr b="1" i="0" lang="en" sz="1400" u="sng" cap="none" strike="noStrike">
                <a:solidFill>
                  <a:schemeClr val="dk2"/>
                </a:solidFill>
                <a:latin typeface="Nunito"/>
                <a:ea typeface="Nunito"/>
                <a:cs typeface="Nunito"/>
                <a:sym typeface="Nunito"/>
              </a:rPr>
              <a:t>)</a:t>
            </a:r>
            <a:endParaRPr b="1" i="0" sz="1400" u="sng" cap="none" strike="noStrike">
              <a:solidFill>
                <a:schemeClr val="dk2"/>
              </a:solidFill>
              <a:latin typeface="Nunito"/>
              <a:ea typeface="Nunito"/>
              <a:cs typeface="Nunito"/>
              <a:sym typeface="Nunito"/>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5" name="Shape 575"/>
        <p:cNvGrpSpPr/>
        <p:nvPr/>
      </p:nvGrpSpPr>
      <p:grpSpPr>
        <a:xfrm>
          <a:off x="0" y="0"/>
          <a:ext cx="0" cy="0"/>
          <a:chOff x="0" y="0"/>
          <a:chExt cx="0" cy="0"/>
        </a:xfrm>
      </p:grpSpPr>
      <p:sp>
        <p:nvSpPr>
          <p:cNvPr id="576" name="Google Shape;576;p44"/>
          <p:cNvSpPr txBox="1"/>
          <p:nvPr>
            <p:ph type="title"/>
          </p:nvPr>
        </p:nvSpPr>
        <p:spPr>
          <a:xfrm>
            <a:off x="819150" y="845600"/>
            <a:ext cx="7505700" cy="9546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000"/>
              <a:buNone/>
            </a:pPr>
            <a:r>
              <a:rPr lang="en"/>
              <a:t>Metrics for Classification</a:t>
            </a:r>
            <a:endParaRPr/>
          </a:p>
        </p:txBody>
      </p:sp>
      <p:sp>
        <p:nvSpPr>
          <p:cNvPr id="577" name="Google Shape;577;p44"/>
          <p:cNvSpPr txBox="1"/>
          <p:nvPr>
            <p:ph idx="1" type="body"/>
          </p:nvPr>
        </p:nvSpPr>
        <p:spPr>
          <a:xfrm>
            <a:off x="311700" y="1266325"/>
            <a:ext cx="6238800" cy="3302700"/>
          </a:xfrm>
          <a:prstGeom prst="rect">
            <a:avLst/>
          </a:prstGeom>
          <a:noFill/>
          <a:ln>
            <a:noFill/>
          </a:ln>
        </p:spPr>
        <p:txBody>
          <a:bodyPr anchorCtr="0" anchor="t" bIns="91425" lIns="91425" spcFirstLastPara="1" rIns="91425" wrap="square" tIns="91425">
            <a:normAutofit/>
          </a:bodyPr>
          <a:lstStyle/>
          <a:p>
            <a:pPr indent="-311150" lvl="0" marL="457200" rtl="0" algn="l">
              <a:lnSpc>
                <a:spcPct val="115000"/>
              </a:lnSpc>
              <a:spcBef>
                <a:spcPts val="0"/>
              </a:spcBef>
              <a:spcAft>
                <a:spcPts val="0"/>
              </a:spcAft>
              <a:buSzPts val="1300"/>
              <a:buChar char="●"/>
            </a:pPr>
            <a:r>
              <a:rPr lang="en"/>
              <a:t>Accuracy: sklearn.metrics.accuracy_score</a:t>
            </a:r>
            <a:endParaRPr/>
          </a:p>
          <a:p>
            <a:pPr indent="-311150" lvl="0" marL="457200" rtl="0" algn="l">
              <a:lnSpc>
                <a:spcPct val="115000"/>
              </a:lnSpc>
              <a:spcBef>
                <a:spcPts val="0"/>
              </a:spcBef>
              <a:spcAft>
                <a:spcPts val="0"/>
              </a:spcAft>
              <a:buSzPts val="1300"/>
              <a:buChar char="●"/>
            </a:pPr>
            <a:r>
              <a:rPr lang="en"/>
              <a:t>Confusion Matrix: sklearn.metrics.confusion_matrix</a:t>
            </a:r>
            <a:endParaRPr/>
          </a:p>
          <a:p>
            <a:pPr indent="-311150" lvl="0" marL="457200" rtl="0" algn="l">
              <a:lnSpc>
                <a:spcPct val="115000"/>
              </a:lnSpc>
              <a:spcBef>
                <a:spcPts val="0"/>
              </a:spcBef>
              <a:spcAft>
                <a:spcPts val="0"/>
              </a:spcAft>
              <a:buSzPts val="1300"/>
              <a:buChar char="●"/>
            </a:pPr>
            <a:r>
              <a:rPr lang="en"/>
              <a:t>AUC ROC: sklearn.metrics.roc_auc_score</a:t>
            </a:r>
            <a:endParaRPr/>
          </a:p>
          <a:p>
            <a:pPr indent="-311150" lvl="0" marL="457200" rtl="0" algn="l">
              <a:lnSpc>
                <a:spcPct val="115000"/>
              </a:lnSpc>
              <a:spcBef>
                <a:spcPts val="0"/>
              </a:spcBef>
              <a:spcAft>
                <a:spcPts val="0"/>
              </a:spcAft>
              <a:buSzPts val="1300"/>
              <a:buChar char="●"/>
            </a:pPr>
            <a:r>
              <a:rPr lang="en"/>
              <a:t>F1 score: sklearn.metrics.f1_score</a:t>
            </a:r>
            <a:endParaRPr/>
          </a:p>
          <a:p>
            <a:pPr indent="0" lvl="0" marL="457200" rtl="0" algn="l">
              <a:lnSpc>
                <a:spcPct val="115000"/>
              </a:lnSpc>
              <a:spcBef>
                <a:spcPts val="1200"/>
              </a:spcBef>
              <a:spcAft>
                <a:spcPts val="1200"/>
              </a:spcAft>
              <a:buSzPts val="1300"/>
              <a:buNone/>
            </a:pPr>
            <a:r>
              <a:t/>
            </a:r>
            <a:endParaRPr/>
          </a:p>
        </p:txBody>
      </p:sp>
      <p:pic>
        <p:nvPicPr>
          <p:cNvPr id="578" name="Google Shape;578;p44"/>
          <p:cNvPicPr preferRelativeResize="0"/>
          <p:nvPr/>
        </p:nvPicPr>
        <p:blipFill rotWithShape="1">
          <a:blip r:embed="rId3">
            <a:alphaModFix/>
          </a:blip>
          <a:srcRect b="59798" l="0" r="0" t="0"/>
          <a:stretch/>
        </p:blipFill>
        <p:spPr>
          <a:xfrm>
            <a:off x="815550" y="2836850"/>
            <a:ext cx="3475674" cy="1987200"/>
          </a:xfrm>
          <a:prstGeom prst="rect">
            <a:avLst/>
          </a:prstGeom>
          <a:noFill/>
          <a:ln cap="flat" cmpd="sng" w="19050">
            <a:solidFill>
              <a:schemeClr val="dk2"/>
            </a:solidFill>
            <a:prstDash val="solid"/>
            <a:round/>
            <a:headEnd len="sm" w="sm" type="none"/>
            <a:tailEnd len="sm" w="sm" type="none"/>
          </a:ln>
        </p:spPr>
      </p:pic>
      <p:pic>
        <p:nvPicPr>
          <p:cNvPr id="579" name="Google Shape;579;p44"/>
          <p:cNvPicPr preferRelativeResize="0"/>
          <p:nvPr/>
        </p:nvPicPr>
        <p:blipFill rotWithShape="1">
          <a:blip r:embed="rId4">
            <a:alphaModFix/>
          </a:blip>
          <a:srcRect b="0" l="0" r="0" t="0"/>
          <a:stretch/>
        </p:blipFill>
        <p:spPr>
          <a:xfrm>
            <a:off x="5323450" y="2173225"/>
            <a:ext cx="3586275" cy="1359625"/>
          </a:xfrm>
          <a:prstGeom prst="rect">
            <a:avLst/>
          </a:prstGeom>
          <a:noFill/>
          <a:ln cap="flat" cmpd="sng" w="19050">
            <a:solidFill>
              <a:schemeClr val="dk2"/>
            </a:solidFill>
            <a:prstDash val="solid"/>
            <a:round/>
            <a:headEnd len="sm" w="sm" type="none"/>
            <a:tailEnd len="sm" w="sm" type="none"/>
          </a:ln>
        </p:spPr>
      </p:pic>
      <p:pic>
        <p:nvPicPr>
          <p:cNvPr id="580" name="Google Shape;580;p44"/>
          <p:cNvPicPr preferRelativeResize="0"/>
          <p:nvPr/>
        </p:nvPicPr>
        <p:blipFill rotWithShape="1">
          <a:blip r:embed="rId5">
            <a:alphaModFix/>
          </a:blip>
          <a:srcRect b="0" l="0" r="0" t="0"/>
          <a:stretch/>
        </p:blipFill>
        <p:spPr>
          <a:xfrm>
            <a:off x="6550499" y="368276"/>
            <a:ext cx="2304888" cy="1631550"/>
          </a:xfrm>
          <a:prstGeom prst="rect">
            <a:avLst/>
          </a:prstGeom>
          <a:noFill/>
          <a:ln cap="flat" cmpd="sng" w="19050">
            <a:solidFill>
              <a:schemeClr val="dk2"/>
            </a:solidFill>
            <a:prstDash val="solid"/>
            <a:round/>
            <a:headEnd len="sm" w="sm" type="none"/>
            <a:tailEnd len="sm" w="sm" type="none"/>
          </a:ln>
        </p:spPr>
      </p:pic>
      <p:pic>
        <p:nvPicPr>
          <p:cNvPr id="581" name="Google Shape;581;p44"/>
          <p:cNvPicPr preferRelativeResize="0"/>
          <p:nvPr/>
        </p:nvPicPr>
        <p:blipFill rotWithShape="1">
          <a:blip r:embed="rId6">
            <a:alphaModFix/>
          </a:blip>
          <a:srcRect b="0" l="0" r="0" t="0"/>
          <a:stretch/>
        </p:blipFill>
        <p:spPr>
          <a:xfrm>
            <a:off x="5726423" y="3793125"/>
            <a:ext cx="3183311" cy="707400"/>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5" name="Shape 585"/>
        <p:cNvGrpSpPr/>
        <p:nvPr/>
      </p:nvGrpSpPr>
      <p:grpSpPr>
        <a:xfrm>
          <a:off x="0" y="0"/>
          <a:ext cx="0" cy="0"/>
          <a:chOff x="0" y="0"/>
          <a:chExt cx="0" cy="0"/>
        </a:xfrm>
      </p:grpSpPr>
      <p:sp>
        <p:nvSpPr>
          <p:cNvPr id="586" name="Google Shape;586;p45"/>
          <p:cNvSpPr txBox="1"/>
          <p:nvPr>
            <p:ph type="title"/>
          </p:nvPr>
        </p:nvSpPr>
        <p:spPr>
          <a:xfrm>
            <a:off x="819150" y="845600"/>
            <a:ext cx="7505700" cy="9546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000"/>
              <a:buNone/>
            </a:pPr>
            <a:r>
              <a:rPr lang="en"/>
              <a:t>ROC AUC CURVES</a:t>
            </a:r>
            <a:endParaRPr/>
          </a:p>
        </p:txBody>
      </p:sp>
      <p:sp>
        <p:nvSpPr>
          <p:cNvPr id="587" name="Google Shape;587;p45"/>
          <p:cNvSpPr txBox="1"/>
          <p:nvPr>
            <p:ph idx="1" type="body"/>
          </p:nvPr>
        </p:nvSpPr>
        <p:spPr>
          <a:xfrm>
            <a:off x="311700" y="1266325"/>
            <a:ext cx="5698800" cy="33027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300"/>
              <a:buNone/>
            </a:pPr>
            <a:r>
              <a:rPr lang="en" sz="1300">
                <a:solidFill>
                  <a:srgbClr val="666666"/>
                </a:solidFill>
              </a:rPr>
              <a:t>- ROC =  Receiver Operating Characteristic </a:t>
            </a:r>
            <a:endParaRPr sz="1300">
              <a:solidFill>
                <a:srgbClr val="666666"/>
              </a:solidFill>
            </a:endParaRPr>
          </a:p>
          <a:p>
            <a:pPr indent="0" lvl="0" marL="0" rtl="0" algn="l">
              <a:lnSpc>
                <a:spcPct val="115000"/>
              </a:lnSpc>
              <a:spcBef>
                <a:spcPts val="1200"/>
              </a:spcBef>
              <a:spcAft>
                <a:spcPts val="0"/>
              </a:spcAft>
              <a:buSzPts val="1300"/>
              <a:buNone/>
            </a:pPr>
            <a:r>
              <a:rPr lang="en" sz="1300">
                <a:solidFill>
                  <a:srgbClr val="666666"/>
                </a:solidFill>
              </a:rPr>
              <a:t>- Plot of the false positive rate (x-axis) versus the true positive rate (y-axis)</a:t>
            </a:r>
            <a:endParaRPr sz="1300">
              <a:solidFill>
                <a:srgbClr val="666666"/>
              </a:solidFill>
            </a:endParaRPr>
          </a:p>
          <a:p>
            <a:pPr indent="0" lvl="0" marL="0" rtl="0" algn="l">
              <a:lnSpc>
                <a:spcPct val="115000"/>
              </a:lnSpc>
              <a:spcBef>
                <a:spcPts val="1200"/>
              </a:spcBef>
              <a:spcAft>
                <a:spcPts val="0"/>
              </a:spcAft>
              <a:buSzPts val="1300"/>
              <a:buNone/>
            </a:pPr>
            <a:r>
              <a:rPr lang="en" sz="1300">
                <a:solidFill>
                  <a:srgbClr val="666666"/>
                </a:solidFill>
              </a:rPr>
              <a:t>- Used when there are roughly equal numbers of observations for each class.</a:t>
            </a:r>
            <a:endParaRPr sz="1300">
              <a:solidFill>
                <a:srgbClr val="666666"/>
              </a:solidFill>
            </a:endParaRPr>
          </a:p>
          <a:p>
            <a:pPr indent="0" lvl="0" marL="0" rtl="0" algn="l">
              <a:lnSpc>
                <a:spcPct val="115000"/>
              </a:lnSpc>
              <a:spcBef>
                <a:spcPts val="1200"/>
              </a:spcBef>
              <a:spcAft>
                <a:spcPts val="0"/>
              </a:spcAft>
              <a:buSzPts val="1300"/>
              <a:buNone/>
            </a:pPr>
            <a:r>
              <a:rPr lang="en" sz="1300">
                <a:solidFill>
                  <a:srgbClr val="666666"/>
                </a:solidFill>
              </a:rPr>
              <a:t>- The Area Under the Curve (AUC) is the measure of the ability of a classifier to distinguish between classes and is used as a summary of the ROC curve. The higher the AUC, the better the performance of the model at distinguishing between the positive and negative classes.</a:t>
            </a:r>
            <a:endParaRPr sz="1300">
              <a:solidFill>
                <a:srgbClr val="666666"/>
              </a:solidFill>
            </a:endParaRPr>
          </a:p>
          <a:p>
            <a:pPr indent="0" lvl="0" marL="0" rtl="0" algn="l">
              <a:lnSpc>
                <a:spcPct val="115000"/>
              </a:lnSpc>
              <a:spcBef>
                <a:spcPts val="1200"/>
              </a:spcBef>
              <a:spcAft>
                <a:spcPts val="0"/>
              </a:spcAft>
              <a:buSzPts val="1300"/>
              <a:buNone/>
            </a:pPr>
            <a:r>
              <a:rPr lang="en" sz="1300">
                <a:solidFill>
                  <a:srgbClr val="666666"/>
                </a:solidFill>
              </a:rPr>
              <a:t>- how to choose a threshold? choose the threshold that maximizes TPR−FPR.</a:t>
            </a:r>
            <a:endParaRPr sz="1300">
              <a:solidFill>
                <a:srgbClr val="666666"/>
              </a:solidFill>
            </a:endParaRPr>
          </a:p>
          <a:p>
            <a:pPr indent="0" lvl="0" marL="0" rtl="0" algn="l">
              <a:lnSpc>
                <a:spcPct val="115000"/>
              </a:lnSpc>
              <a:spcBef>
                <a:spcPts val="1200"/>
              </a:spcBef>
              <a:spcAft>
                <a:spcPts val="1200"/>
              </a:spcAft>
              <a:buSzPts val="1300"/>
              <a:buNone/>
            </a:pPr>
            <a:r>
              <a:t/>
            </a:r>
            <a:endParaRPr sz="1300">
              <a:solidFill>
                <a:srgbClr val="666666"/>
              </a:solidFill>
            </a:endParaRPr>
          </a:p>
        </p:txBody>
      </p:sp>
      <p:pic>
        <p:nvPicPr>
          <p:cNvPr id="588" name="Google Shape;588;p45"/>
          <p:cNvPicPr preferRelativeResize="0"/>
          <p:nvPr/>
        </p:nvPicPr>
        <p:blipFill rotWithShape="1">
          <a:blip r:embed="rId3">
            <a:alphaModFix/>
          </a:blip>
          <a:srcRect b="0" l="0" r="0" t="0"/>
          <a:stretch/>
        </p:blipFill>
        <p:spPr>
          <a:xfrm>
            <a:off x="6152550" y="184350"/>
            <a:ext cx="2679750" cy="2007200"/>
          </a:xfrm>
          <a:prstGeom prst="rect">
            <a:avLst/>
          </a:prstGeom>
          <a:noFill/>
          <a:ln>
            <a:noFill/>
          </a:ln>
        </p:spPr>
      </p:pic>
      <p:pic>
        <p:nvPicPr>
          <p:cNvPr id="589" name="Google Shape;589;p45"/>
          <p:cNvPicPr preferRelativeResize="0"/>
          <p:nvPr/>
        </p:nvPicPr>
        <p:blipFill rotWithShape="1">
          <a:blip r:embed="rId4">
            <a:alphaModFix/>
          </a:blip>
          <a:srcRect b="0" l="0" r="0" t="0"/>
          <a:stretch/>
        </p:blipFill>
        <p:spPr>
          <a:xfrm>
            <a:off x="6152550" y="2506975"/>
            <a:ext cx="2749400" cy="206205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3" name="Shape 593"/>
        <p:cNvGrpSpPr/>
        <p:nvPr/>
      </p:nvGrpSpPr>
      <p:grpSpPr>
        <a:xfrm>
          <a:off x="0" y="0"/>
          <a:ext cx="0" cy="0"/>
          <a:chOff x="0" y="0"/>
          <a:chExt cx="0" cy="0"/>
        </a:xfrm>
      </p:grpSpPr>
      <p:sp>
        <p:nvSpPr>
          <p:cNvPr id="594" name="Google Shape;594;p46"/>
          <p:cNvSpPr txBox="1"/>
          <p:nvPr>
            <p:ph type="title"/>
          </p:nvPr>
        </p:nvSpPr>
        <p:spPr>
          <a:xfrm>
            <a:off x="819150" y="845600"/>
            <a:ext cx="7505700" cy="9546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000"/>
              <a:buNone/>
            </a:pPr>
            <a:r>
              <a:rPr lang="en"/>
              <a:t>Random seed</a:t>
            </a:r>
            <a:endParaRPr/>
          </a:p>
        </p:txBody>
      </p:sp>
      <p:sp>
        <p:nvSpPr>
          <p:cNvPr id="595" name="Google Shape;595;p46"/>
          <p:cNvSpPr txBox="1"/>
          <p:nvPr>
            <p:ph idx="1" type="body"/>
          </p:nvPr>
        </p:nvSpPr>
        <p:spPr>
          <a:xfrm>
            <a:off x="819150" y="1990725"/>
            <a:ext cx="7505700" cy="2448000"/>
          </a:xfrm>
          <a:prstGeom prst="rect">
            <a:avLst/>
          </a:prstGeom>
          <a:noFill/>
          <a:ln>
            <a:noFill/>
          </a:ln>
        </p:spPr>
        <p:txBody>
          <a:bodyPr anchorCtr="0" anchor="t" bIns="91425" lIns="91425" spcFirstLastPara="1" rIns="91425" wrap="square" tIns="91425">
            <a:normAutofit/>
          </a:bodyPr>
          <a:lstStyle/>
          <a:p>
            <a:pPr indent="-311150" lvl="0" marL="457200" rtl="0" algn="l">
              <a:lnSpc>
                <a:spcPct val="115000"/>
              </a:lnSpc>
              <a:spcBef>
                <a:spcPts val="0"/>
              </a:spcBef>
              <a:spcAft>
                <a:spcPts val="0"/>
              </a:spcAft>
              <a:buSzPts val="1300"/>
              <a:buChar char="●"/>
            </a:pPr>
            <a:r>
              <a:rPr lang="en"/>
              <a:t>Used to initialize the random number generator for reproducibility purpose to ensure we get a similar sequence of random numbers each time we run the algorithm </a:t>
            </a:r>
            <a:endParaRPr/>
          </a:p>
          <a:p>
            <a:pPr indent="-311150" lvl="0" marL="457200" rtl="0" algn="l">
              <a:lnSpc>
                <a:spcPct val="115000"/>
              </a:lnSpc>
              <a:spcBef>
                <a:spcPts val="0"/>
              </a:spcBef>
              <a:spcAft>
                <a:spcPts val="0"/>
              </a:spcAft>
              <a:buSzPts val="1300"/>
              <a:buChar char="●"/>
            </a:pPr>
            <a:r>
              <a:rPr lang="en" sz="1100">
                <a:solidFill>
                  <a:srgbClr val="000000"/>
                </a:solidFill>
                <a:latin typeface="Arial"/>
                <a:ea typeface="Arial"/>
                <a:cs typeface="Arial"/>
                <a:sym typeface="Arial"/>
              </a:rPr>
              <a:t>random.seed(</a:t>
            </a:r>
            <a:r>
              <a:rPr i="1" lang="en" sz="1100">
                <a:solidFill>
                  <a:srgbClr val="000000"/>
                </a:solidFill>
                <a:latin typeface="Arial"/>
                <a:ea typeface="Arial"/>
                <a:cs typeface="Arial"/>
                <a:sym typeface="Arial"/>
              </a:rPr>
              <a:t>a=None</a:t>
            </a:r>
            <a:r>
              <a:rPr lang="en" sz="1100">
                <a:solidFill>
                  <a:srgbClr val="000000"/>
                </a:solidFill>
                <a:latin typeface="Arial"/>
                <a:ea typeface="Arial"/>
                <a:cs typeface="Arial"/>
                <a:sym typeface="Arial"/>
              </a:rPr>
              <a:t>, </a:t>
            </a:r>
            <a:r>
              <a:rPr i="1" lang="en" sz="1100">
                <a:solidFill>
                  <a:srgbClr val="000000"/>
                </a:solidFill>
                <a:latin typeface="Arial"/>
                <a:ea typeface="Arial"/>
                <a:cs typeface="Arial"/>
                <a:sym typeface="Arial"/>
              </a:rPr>
              <a:t>version=2</a:t>
            </a:r>
            <a:r>
              <a:rPr lang="en" sz="1100">
                <a:solidFill>
                  <a:srgbClr val="000000"/>
                </a:solidFill>
                <a:latin typeface="Arial"/>
                <a:ea typeface="Arial"/>
                <a:cs typeface="Arial"/>
                <a:sym typeface="Arial"/>
              </a:rPr>
              <a:t>)</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9" name="Shape 599"/>
        <p:cNvGrpSpPr/>
        <p:nvPr/>
      </p:nvGrpSpPr>
      <p:grpSpPr>
        <a:xfrm>
          <a:off x="0" y="0"/>
          <a:ext cx="0" cy="0"/>
          <a:chOff x="0" y="0"/>
          <a:chExt cx="0" cy="0"/>
        </a:xfrm>
      </p:grpSpPr>
      <p:sp>
        <p:nvSpPr>
          <p:cNvPr id="600" name="Google Shape;600;p47"/>
          <p:cNvSpPr txBox="1"/>
          <p:nvPr>
            <p:ph type="title"/>
          </p:nvPr>
        </p:nvSpPr>
        <p:spPr>
          <a:xfrm>
            <a:off x="783338" y="280200"/>
            <a:ext cx="7505700" cy="9546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000"/>
              <a:buNone/>
            </a:pPr>
            <a:r>
              <a:rPr lang="en"/>
              <a:t>Results</a:t>
            </a:r>
            <a:endParaRPr/>
          </a:p>
        </p:txBody>
      </p:sp>
      <p:pic>
        <p:nvPicPr>
          <p:cNvPr id="601" name="Google Shape;601;p47"/>
          <p:cNvPicPr preferRelativeResize="0"/>
          <p:nvPr/>
        </p:nvPicPr>
        <p:blipFill rotWithShape="1">
          <a:blip r:embed="rId3">
            <a:alphaModFix/>
          </a:blip>
          <a:srcRect b="24294" l="3877" r="26890" t="34867"/>
          <a:stretch/>
        </p:blipFill>
        <p:spPr>
          <a:xfrm>
            <a:off x="444925" y="1509100"/>
            <a:ext cx="8182526" cy="2996825"/>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5" name="Shape 605"/>
        <p:cNvGrpSpPr/>
        <p:nvPr/>
      </p:nvGrpSpPr>
      <p:grpSpPr>
        <a:xfrm>
          <a:off x="0" y="0"/>
          <a:ext cx="0" cy="0"/>
          <a:chOff x="0" y="0"/>
          <a:chExt cx="0" cy="0"/>
        </a:xfrm>
      </p:grpSpPr>
      <p:sp>
        <p:nvSpPr>
          <p:cNvPr id="606" name="Google Shape;606;p48"/>
          <p:cNvSpPr txBox="1"/>
          <p:nvPr>
            <p:ph type="title"/>
          </p:nvPr>
        </p:nvSpPr>
        <p:spPr>
          <a:xfrm>
            <a:off x="819150" y="334900"/>
            <a:ext cx="7505700" cy="9546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000"/>
              <a:buNone/>
            </a:pPr>
            <a:r>
              <a:rPr lang="en"/>
              <a:t>Results</a:t>
            </a:r>
            <a:endParaRPr/>
          </a:p>
        </p:txBody>
      </p:sp>
      <p:pic>
        <p:nvPicPr>
          <p:cNvPr id="607" name="Google Shape;607;p48"/>
          <p:cNvPicPr preferRelativeResize="0"/>
          <p:nvPr/>
        </p:nvPicPr>
        <p:blipFill rotWithShape="1">
          <a:blip r:embed="rId3">
            <a:alphaModFix/>
          </a:blip>
          <a:srcRect b="28646" l="3869" r="25523" t="34733"/>
          <a:stretch/>
        </p:blipFill>
        <p:spPr>
          <a:xfrm>
            <a:off x="326825" y="1289500"/>
            <a:ext cx="8318875" cy="2795251"/>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1" name="Shape 611"/>
        <p:cNvGrpSpPr/>
        <p:nvPr/>
      </p:nvGrpSpPr>
      <p:grpSpPr>
        <a:xfrm>
          <a:off x="0" y="0"/>
          <a:ext cx="0" cy="0"/>
          <a:chOff x="0" y="0"/>
          <a:chExt cx="0" cy="0"/>
        </a:xfrm>
      </p:grpSpPr>
      <p:sp>
        <p:nvSpPr>
          <p:cNvPr id="612" name="Google Shape;612;p49"/>
          <p:cNvSpPr txBox="1"/>
          <p:nvPr>
            <p:ph type="title"/>
          </p:nvPr>
        </p:nvSpPr>
        <p:spPr>
          <a:xfrm>
            <a:off x="302475" y="146650"/>
            <a:ext cx="8520600" cy="5793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36131"/>
              <a:buNone/>
            </a:pPr>
            <a:r>
              <a:rPr b="1" lang="en" sz="2740" u="sng"/>
              <a:t>Curves for the first fold :</a:t>
            </a:r>
            <a:endParaRPr b="1" sz="2740" u="sng"/>
          </a:p>
        </p:txBody>
      </p:sp>
      <p:pic>
        <p:nvPicPr>
          <p:cNvPr id="613" name="Google Shape;613;p49"/>
          <p:cNvPicPr preferRelativeResize="0"/>
          <p:nvPr/>
        </p:nvPicPr>
        <p:blipFill rotWithShape="1">
          <a:blip r:embed="rId3">
            <a:alphaModFix/>
          </a:blip>
          <a:srcRect b="0" l="0" r="0" t="0"/>
          <a:stretch/>
        </p:blipFill>
        <p:spPr>
          <a:xfrm>
            <a:off x="454675" y="761700"/>
            <a:ext cx="2675650" cy="1699325"/>
          </a:xfrm>
          <a:prstGeom prst="rect">
            <a:avLst/>
          </a:prstGeom>
          <a:noFill/>
          <a:ln>
            <a:noFill/>
          </a:ln>
        </p:spPr>
      </p:pic>
      <p:pic>
        <p:nvPicPr>
          <p:cNvPr id="614" name="Google Shape;614;p49"/>
          <p:cNvPicPr preferRelativeResize="0"/>
          <p:nvPr/>
        </p:nvPicPr>
        <p:blipFill rotWithShape="1">
          <a:blip r:embed="rId4">
            <a:alphaModFix/>
          </a:blip>
          <a:srcRect b="0" l="0" r="0" t="0"/>
          <a:stretch/>
        </p:blipFill>
        <p:spPr>
          <a:xfrm>
            <a:off x="3345800" y="726020"/>
            <a:ext cx="2433925" cy="1770675"/>
          </a:xfrm>
          <a:prstGeom prst="rect">
            <a:avLst/>
          </a:prstGeom>
          <a:noFill/>
          <a:ln>
            <a:noFill/>
          </a:ln>
        </p:spPr>
      </p:pic>
      <p:pic>
        <p:nvPicPr>
          <p:cNvPr id="615" name="Google Shape;615;p49"/>
          <p:cNvPicPr preferRelativeResize="0"/>
          <p:nvPr/>
        </p:nvPicPr>
        <p:blipFill rotWithShape="1">
          <a:blip r:embed="rId5">
            <a:alphaModFix/>
          </a:blip>
          <a:srcRect b="0" l="0" r="0" t="0"/>
          <a:stretch/>
        </p:blipFill>
        <p:spPr>
          <a:xfrm>
            <a:off x="5995200" y="767247"/>
            <a:ext cx="2433925" cy="1688239"/>
          </a:xfrm>
          <a:prstGeom prst="rect">
            <a:avLst/>
          </a:prstGeom>
          <a:noFill/>
          <a:ln>
            <a:noFill/>
          </a:ln>
        </p:spPr>
      </p:pic>
      <p:pic>
        <p:nvPicPr>
          <p:cNvPr id="616" name="Google Shape;616;p49"/>
          <p:cNvPicPr preferRelativeResize="0"/>
          <p:nvPr/>
        </p:nvPicPr>
        <p:blipFill rotWithShape="1">
          <a:blip r:embed="rId6">
            <a:alphaModFix/>
          </a:blip>
          <a:srcRect b="0" l="0" r="0" t="0"/>
          <a:stretch/>
        </p:blipFill>
        <p:spPr>
          <a:xfrm>
            <a:off x="650399" y="2947574"/>
            <a:ext cx="2284200" cy="1486550"/>
          </a:xfrm>
          <a:prstGeom prst="rect">
            <a:avLst/>
          </a:prstGeom>
          <a:noFill/>
          <a:ln>
            <a:noFill/>
          </a:ln>
        </p:spPr>
      </p:pic>
      <p:graphicFrame>
        <p:nvGraphicFramePr>
          <p:cNvPr id="617" name="Google Shape;617;p49"/>
          <p:cNvGraphicFramePr/>
          <p:nvPr/>
        </p:nvGraphicFramePr>
        <p:xfrm>
          <a:off x="533650" y="2524035"/>
          <a:ext cx="3000000" cy="3000000"/>
        </p:xfrm>
        <a:graphic>
          <a:graphicData uri="http://schemas.openxmlformats.org/drawingml/2006/table">
            <a:tbl>
              <a:tblPr>
                <a:noFill/>
                <a:tableStyleId>{8FE747B8-08F9-40AA-91DB-541C6FBD0C79}</a:tableStyleId>
              </a:tblPr>
              <a:tblGrid>
                <a:gridCol w="2812150"/>
                <a:gridCol w="2649400"/>
                <a:gridCol w="2433925"/>
              </a:tblGrid>
              <a:tr h="388450">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k=2</a:t>
                      </a:r>
                      <a:endParaRPr sz="14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k=3</a:t>
                      </a:r>
                      <a:endParaRPr sz="14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k=4</a:t>
                      </a:r>
                      <a:endParaRPr sz="1400" u="none" cap="none" strike="noStrike"/>
                    </a:p>
                  </a:txBody>
                  <a:tcPr marT="91425" marB="91425" marR="91425" marL="91425"/>
                </a:tc>
              </a:tr>
            </a:tbl>
          </a:graphicData>
        </a:graphic>
      </p:graphicFrame>
      <p:graphicFrame>
        <p:nvGraphicFramePr>
          <p:cNvPr id="618" name="Google Shape;618;p49"/>
          <p:cNvGraphicFramePr/>
          <p:nvPr/>
        </p:nvGraphicFramePr>
        <p:xfrm>
          <a:off x="533650" y="4461450"/>
          <a:ext cx="3000000" cy="3000000"/>
        </p:xfrm>
        <a:graphic>
          <a:graphicData uri="http://schemas.openxmlformats.org/drawingml/2006/table">
            <a:tbl>
              <a:tblPr>
                <a:noFill/>
                <a:tableStyleId>{8FE747B8-08F9-40AA-91DB-541C6FBD0C79}</a:tableStyleId>
              </a:tblPr>
              <a:tblGrid>
                <a:gridCol w="2812150"/>
              </a:tblGrid>
              <a:tr h="396200">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k=5</a:t>
                      </a:r>
                      <a:endParaRPr sz="1400" u="none" cap="none" strike="noStrike"/>
                    </a:p>
                  </a:txBody>
                  <a:tcPr marT="91425" marB="91425" marR="91425" marL="91425"/>
                </a:tc>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5"/>
          <p:cNvSpPr/>
          <p:nvPr/>
        </p:nvSpPr>
        <p:spPr>
          <a:xfrm>
            <a:off x="317825" y="1012850"/>
            <a:ext cx="8217000" cy="3484200"/>
          </a:xfrm>
          <a:prstGeom prst="roundRect">
            <a:avLst>
              <a:gd fmla="val 16667"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 name="Google Shape;209;p5"/>
          <p:cNvSpPr txBox="1"/>
          <p:nvPr>
            <p:ph type="title"/>
          </p:nvPr>
        </p:nvSpPr>
        <p:spPr>
          <a:xfrm>
            <a:off x="819150" y="362925"/>
            <a:ext cx="7505700" cy="5430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u="sng"/>
              <a:t>Formation of Problem Statement</a:t>
            </a:r>
            <a:endParaRPr b="1" u="sng"/>
          </a:p>
        </p:txBody>
      </p:sp>
      <p:sp>
        <p:nvSpPr>
          <p:cNvPr id="210" name="Google Shape;210;p5"/>
          <p:cNvSpPr txBox="1"/>
          <p:nvPr/>
        </p:nvSpPr>
        <p:spPr>
          <a:xfrm>
            <a:off x="480506" y="1042625"/>
            <a:ext cx="8034900" cy="34431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Nunito"/>
              <a:buChar char="➢"/>
            </a:pPr>
            <a:r>
              <a:rPr b="0" i="0" lang="en" sz="1400" u="none" cap="none" strike="noStrike">
                <a:solidFill>
                  <a:srgbClr val="000000"/>
                </a:solidFill>
                <a:latin typeface="Nunito"/>
                <a:ea typeface="Nunito"/>
                <a:cs typeface="Nunito"/>
                <a:sym typeface="Nunito"/>
              </a:rPr>
              <a:t>Thus, our </a:t>
            </a:r>
            <a:r>
              <a:rPr b="1" i="0" lang="en" sz="1400" u="none" cap="none" strike="noStrike">
                <a:solidFill>
                  <a:srgbClr val="000000"/>
                </a:solidFill>
                <a:latin typeface="Nunito"/>
                <a:ea typeface="Nunito"/>
                <a:cs typeface="Nunito"/>
                <a:sym typeface="Nunito"/>
              </a:rPr>
              <a:t>Problem Statement</a:t>
            </a:r>
            <a:r>
              <a:rPr b="0" i="0" lang="en" sz="1400" u="none" cap="none" strike="noStrike">
                <a:solidFill>
                  <a:srgbClr val="000000"/>
                </a:solidFill>
                <a:latin typeface="Nunito"/>
                <a:ea typeface="Nunito"/>
                <a:cs typeface="Nunito"/>
                <a:sym typeface="Nunito"/>
              </a:rPr>
              <a:t> is as follows: </a:t>
            </a:r>
            <a:endParaRPr b="0" i="0" sz="1400" u="none" cap="none" strike="noStrike">
              <a:solidFill>
                <a:srgbClr val="000000"/>
              </a:solidFill>
              <a:latin typeface="Nunito"/>
              <a:ea typeface="Nunito"/>
              <a:cs typeface="Nunito"/>
              <a:sym typeface="Nunito"/>
            </a:endParaRPr>
          </a:p>
          <a:p>
            <a:pPr indent="0" lvl="0" marL="45720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Nunito"/>
              <a:ea typeface="Nunito"/>
              <a:cs typeface="Nunito"/>
              <a:sym typeface="Nunito"/>
            </a:endParaRPr>
          </a:p>
          <a:p>
            <a:pPr indent="0" lvl="0" marL="0" marR="0" rtl="0" algn="l">
              <a:lnSpc>
                <a:spcPct val="100000"/>
              </a:lnSpc>
              <a:spcBef>
                <a:spcPts val="0"/>
              </a:spcBef>
              <a:spcAft>
                <a:spcPts val="0"/>
              </a:spcAft>
              <a:buClr>
                <a:srgbClr val="000000"/>
              </a:buClr>
              <a:buSzPts val="1400"/>
              <a:buFont typeface="Arial"/>
              <a:buNone/>
            </a:pPr>
            <a:r>
              <a:rPr b="0" i="1" lang="en" sz="1400" u="none" cap="none" strike="noStrike">
                <a:solidFill>
                  <a:srgbClr val="000000"/>
                </a:solidFill>
                <a:latin typeface="Nunito"/>
                <a:ea typeface="Nunito"/>
                <a:cs typeface="Nunito"/>
                <a:sym typeface="Nunito"/>
              </a:rPr>
              <a:t>“To identify the regions governing gene regulation and classify them as highly interacting and non interacting regions”. </a:t>
            </a:r>
            <a:endParaRPr b="0" i="1" sz="1500" u="none" cap="none" strike="noStrike">
              <a:solidFill>
                <a:srgbClr val="000000"/>
              </a:solidFill>
              <a:latin typeface="Nunito"/>
              <a:ea typeface="Nunito"/>
              <a:cs typeface="Nunito"/>
              <a:sym typeface="Nunito"/>
            </a:endParaRPr>
          </a:p>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Nunito"/>
              <a:ea typeface="Nunito"/>
              <a:cs typeface="Nunito"/>
              <a:sym typeface="Nunito"/>
            </a:endParaRPr>
          </a:p>
          <a:p>
            <a:pPr indent="-317500" lvl="0" marL="457200" marR="0" rtl="0" algn="l">
              <a:lnSpc>
                <a:spcPct val="100000"/>
              </a:lnSpc>
              <a:spcBef>
                <a:spcPts val="0"/>
              </a:spcBef>
              <a:spcAft>
                <a:spcPts val="0"/>
              </a:spcAft>
              <a:buClr>
                <a:srgbClr val="000000"/>
              </a:buClr>
              <a:buSzPts val="1400"/>
              <a:buFont typeface="Nunito"/>
              <a:buChar char="➢"/>
            </a:pPr>
            <a:r>
              <a:rPr b="0" i="0" lang="en" sz="1400" u="none" cap="none" strike="noStrike">
                <a:solidFill>
                  <a:srgbClr val="000000"/>
                </a:solidFill>
                <a:latin typeface="Nunito"/>
                <a:ea typeface="Nunito"/>
                <a:cs typeface="Nunito"/>
                <a:sym typeface="Nunito"/>
              </a:rPr>
              <a:t>The </a:t>
            </a:r>
            <a:r>
              <a:rPr b="1" i="0" lang="en" sz="1400" u="none" cap="none" strike="noStrike">
                <a:solidFill>
                  <a:srgbClr val="000000"/>
                </a:solidFill>
                <a:latin typeface="Nunito"/>
                <a:ea typeface="Nunito"/>
                <a:cs typeface="Nunito"/>
                <a:sym typeface="Nunito"/>
              </a:rPr>
              <a:t>Objectives</a:t>
            </a:r>
            <a:r>
              <a:rPr b="0" i="0" lang="en" sz="1400" u="none" cap="none" strike="noStrike">
                <a:solidFill>
                  <a:srgbClr val="000000"/>
                </a:solidFill>
                <a:latin typeface="Nunito"/>
                <a:ea typeface="Nunito"/>
                <a:cs typeface="Nunito"/>
                <a:sym typeface="Nunito"/>
              </a:rPr>
              <a:t> being covered are : </a:t>
            </a:r>
            <a:endParaRPr b="0" i="0" sz="1400" u="none" cap="none" strike="noStrike">
              <a:solidFill>
                <a:srgbClr val="000000"/>
              </a:solidFill>
              <a:latin typeface="Nunito"/>
              <a:ea typeface="Nunito"/>
              <a:cs typeface="Nunito"/>
              <a:sym typeface="Nunito"/>
            </a:endParaRPr>
          </a:p>
          <a:p>
            <a:pPr indent="-317500" lvl="0" marL="457200" marR="0" rtl="0" algn="just">
              <a:lnSpc>
                <a:spcPct val="115000"/>
              </a:lnSpc>
              <a:spcBef>
                <a:spcPts val="0"/>
              </a:spcBef>
              <a:spcAft>
                <a:spcPts val="0"/>
              </a:spcAft>
              <a:buClr>
                <a:srgbClr val="000000"/>
              </a:buClr>
              <a:buSzPts val="1400"/>
              <a:buFont typeface="Nunito"/>
              <a:buChar char="●"/>
            </a:pPr>
            <a:r>
              <a:rPr b="0" i="0" lang="en" sz="1400" u="none" cap="none" strike="noStrike">
                <a:solidFill>
                  <a:srgbClr val="000000"/>
                </a:solidFill>
                <a:latin typeface="Nunito"/>
                <a:ea typeface="Nunito"/>
                <a:cs typeface="Nunito"/>
                <a:sym typeface="Nunito"/>
              </a:rPr>
              <a:t>Learn how to model biological sequencing and DNA data. Understand their underlying properties and how to find patterns in them</a:t>
            </a:r>
            <a:endParaRPr b="0" i="0" sz="1400" u="none" cap="none" strike="noStrike">
              <a:solidFill>
                <a:srgbClr val="000000"/>
              </a:solidFill>
              <a:latin typeface="Nunito"/>
              <a:ea typeface="Nunito"/>
              <a:cs typeface="Nunito"/>
              <a:sym typeface="Nunito"/>
            </a:endParaRPr>
          </a:p>
          <a:p>
            <a:pPr indent="-317500" lvl="0" marL="457200" marR="0" rtl="0" algn="just">
              <a:lnSpc>
                <a:spcPct val="115000"/>
              </a:lnSpc>
              <a:spcBef>
                <a:spcPts val="0"/>
              </a:spcBef>
              <a:spcAft>
                <a:spcPts val="0"/>
              </a:spcAft>
              <a:buClr>
                <a:srgbClr val="000000"/>
              </a:buClr>
              <a:buSzPts val="1400"/>
              <a:buFont typeface="Nunito"/>
              <a:buChar char="●"/>
            </a:pPr>
            <a:r>
              <a:rPr b="0" i="0" lang="en" sz="1400" u="none" cap="none" strike="noStrike">
                <a:solidFill>
                  <a:srgbClr val="000000"/>
                </a:solidFill>
                <a:latin typeface="Nunito"/>
                <a:ea typeface="Nunito"/>
                <a:cs typeface="Nunito"/>
                <a:sym typeface="Nunito"/>
              </a:rPr>
              <a:t>Efficiently use deep learning algorithms to distinguish TADs and their boundaries.</a:t>
            </a:r>
            <a:endParaRPr b="0" i="0" sz="1400" u="none" cap="none" strike="noStrike">
              <a:solidFill>
                <a:srgbClr val="000000"/>
              </a:solidFill>
              <a:latin typeface="Nunito"/>
              <a:ea typeface="Nunito"/>
              <a:cs typeface="Nunito"/>
              <a:sym typeface="Nunito"/>
            </a:endParaRPr>
          </a:p>
          <a:p>
            <a:pPr indent="-317500" lvl="0" marL="457200" marR="0" rtl="0" algn="just">
              <a:lnSpc>
                <a:spcPct val="115000"/>
              </a:lnSpc>
              <a:spcBef>
                <a:spcPts val="0"/>
              </a:spcBef>
              <a:spcAft>
                <a:spcPts val="0"/>
              </a:spcAft>
              <a:buClr>
                <a:srgbClr val="000000"/>
              </a:buClr>
              <a:buSzPts val="1400"/>
              <a:buFont typeface="Nunito"/>
              <a:buChar char="●"/>
            </a:pPr>
            <a:r>
              <a:rPr b="0" i="0" lang="en" sz="1400" u="none" cap="none" strike="noStrike">
                <a:solidFill>
                  <a:srgbClr val="000000"/>
                </a:solidFill>
                <a:latin typeface="Nunito"/>
                <a:ea typeface="Nunito"/>
                <a:cs typeface="Nunito"/>
                <a:sym typeface="Nunito"/>
              </a:rPr>
              <a:t>Classify genomic sequences as potentially interacting regions or non-interacting regions</a:t>
            </a:r>
            <a:endParaRPr b="0" i="0" sz="1400" u="none" cap="none" strike="noStrike">
              <a:solidFill>
                <a:srgbClr val="000000"/>
              </a:solidFill>
              <a:latin typeface="Nunito"/>
              <a:ea typeface="Nunito"/>
              <a:cs typeface="Nunito"/>
              <a:sym typeface="Nunito"/>
            </a:endParaRPr>
          </a:p>
          <a:p>
            <a:pPr indent="-317500" lvl="0" marL="457200" marR="0" rtl="0" algn="just">
              <a:lnSpc>
                <a:spcPct val="115000"/>
              </a:lnSpc>
              <a:spcBef>
                <a:spcPts val="0"/>
              </a:spcBef>
              <a:spcAft>
                <a:spcPts val="0"/>
              </a:spcAft>
              <a:buClr>
                <a:srgbClr val="000000"/>
              </a:buClr>
              <a:buSzPts val="1400"/>
              <a:buFont typeface="Nunito"/>
              <a:buChar char="●"/>
            </a:pPr>
            <a:r>
              <a:rPr b="0" i="0" lang="en" sz="1400" u="none" cap="none" strike="noStrike">
                <a:solidFill>
                  <a:srgbClr val="000000"/>
                </a:solidFill>
                <a:latin typeface="Nunito"/>
                <a:ea typeface="Nunito"/>
                <a:cs typeface="Nunito"/>
                <a:sym typeface="Nunito"/>
              </a:rPr>
              <a:t>Find which traits of TADs in these regions make them more interactive.</a:t>
            </a:r>
            <a:endParaRPr b="0" i="0" sz="1400" u="none" cap="none" strike="noStrike">
              <a:solidFill>
                <a:srgbClr val="000000"/>
              </a:solidFill>
              <a:latin typeface="Nunito"/>
              <a:ea typeface="Nunito"/>
              <a:cs typeface="Nunito"/>
              <a:sym typeface="Nunito"/>
            </a:endParaRPr>
          </a:p>
          <a:p>
            <a:pPr indent="-317500" lvl="0" marL="457200" marR="0" rtl="0" algn="just">
              <a:lnSpc>
                <a:spcPct val="115000"/>
              </a:lnSpc>
              <a:spcBef>
                <a:spcPts val="0"/>
              </a:spcBef>
              <a:spcAft>
                <a:spcPts val="0"/>
              </a:spcAft>
              <a:buClr>
                <a:srgbClr val="000000"/>
              </a:buClr>
              <a:buSzPts val="1400"/>
              <a:buFont typeface="Nunito"/>
              <a:buChar char="●"/>
            </a:pPr>
            <a:r>
              <a:rPr b="0" i="0" lang="en" sz="1400" u="none" cap="none" strike="noStrike">
                <a:solidFill>
                  <a:srgbClr val="000000"/>
                </a:solidFill>
                <a:latin typeface="Nunito"/>
                <a:ea typeface="Nunito"/>
                <a:cs typeface="Nunito"/>
                <a:sym typeface="Nunito"/>
              </a:rPr>
              <a:t>Understand how these specific regions influence gene regulation.</a:t>
            </a:r>
            <a:endParaRPr b="0" i="0" sz="1400" u="none" cap="none" strike="noStrike">
              <a:solidFill>
                <a:srgbClr val="000000"/>
              </a:solidFill>
              <a:latin typeface="Nunito"/>
              <a:ea typeface="Nunito"/>
              <a:cs typeface="Nunito"/>
              <a:sym typeface="Nunito"/>
            </a:endParaRPr>
          </a:p>
          <a:p>
            <a:pPr indent="-317500" lvl="0" marL="457200" marR="0" rtl="0" algn="just">
              <a:lnSpc>
                <a:spcPct val="115000"/>
              </a:lnSpc>
              <a:spcBef>
                <a:spcPts val="0"/>
              </a:spcBef>
              <a:spcAft>
                <a:spcPts val="0"/>
              </a:spcAft>
              <a:buClr>
                <a:srgbClr val="000000"/>
              </a:buClr>
              <a:buSzPts val="1400"/>
              <a:buFont typeface="Nunito"/>
              <a:buChar char="●"/>
            </a:pPr>
            <a:r>
              <a:rPr b="0" i="0" lang="en" sz="1400" u="none" cap="none" strike="noStrike">
                <a:solidFill>
                  <a:srgbClr val="000000"/>
                </a:solidFill>
                <a:latin typeface="Nunito"/>
                <a:ea typeface="Nunito"/>
                <a:cs typeface="Nunito"/>
                <a:sym typeface="Nunito"/>
              </a:rPr>
              <a:t>Find genomic sequence properties which influence the transformation of a cell into a diseased cell.</a:t>
            </a:r>
            <a:endParaRPr b="0" i="0" sz="1500" u="none" cap="none" strike="noStrike">
              <a:solidFill>
                <a:srgbClr val="000000"/>
              </a:solidFill>
              <a:latin typeface="Nunito"/>
              <a:ea typeface="Nunito"/>
              <a:cs typeface="Nunito"/>
              <a:sym typeface="Nunito"/>
            </a:endParaRPr>
          </a:p>
        </p:txBody>
      </p:sp>
      <p:pic>
        <p:nvPicPr>
          <p:cNvPr id="211" name="Google Shape;211;p5"/>
          <p:cNvPicPr preferRelativeResize="0"/>
          <p:nvPr/>
        </p:nvPicPr>
        <p:blipFill rotWithShape="1">
          <a:blip r:embed="rId3">
            <a:alphaModFix/>
          </a:blip>
          <a:srcRect b="0" l="0" r="0" t="0"/>
          <a:stretch/>
        </p:blipFill>
        <p:spPr>
          <a:xfrm>
            <a:off x="8175656" y="255986"/>
            <a:ext cx="701645" cy="756875"/>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2" name="Shape 622"/>
        <p:cNvGrpSpPr/>
        <p:nvPr/>
      </p:nvGrpSpPr>
      <p:grpSpPr>
        <a:xfrm>
          <a:off x="0" y="0"/>
          <a:ext cx="0" cy="0"/>
          <a:chOff x="0" y="0"/>
          <a:chExt cx="0" cy="0"/>
        </a:xfrm>
      </p:grpSpPr>
      <p:sp>
        <p:nvSpPr>
          <p:cNvPr id="623" name="Google Shape;623;p50"/>
          <p:cNvSpPr txBox="1"/>
          <p:nvPr>
            <p:ph type="title"/>
          </p:nvPr>
        </p:nvSpPr>
        <p:spPr>
          <a:xfrm>
            <a:off x="819150" y="426100"/>
            <a:ext cx="7505700" cy="5415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u="sng"/>
              <a:t>Current Challenges</a:t>
            </a:r>
            <a:endParaRPr b="1" u="sng"/>
          </a:p>
        </p:txBody>
      </p:sp>
      <p:sp>
        <p:nvSpPr>
          <p:cNvPr id="624" name="Google Shape;624;p50"/>
          <p:cNvSpPr txBox="1"/>
          <p:nvPr>
            <p:ph idx="1" type="body"/>
          </p:nvPr>
        </p:nvSpPr>
        <p:spPr>
          <a:xfrm>
            <a:off x="819150" y="1224675"/>
            <a:ext cx="7505700" cy="2448000"/>
          </a:xfrm>
          <a:prstGeom prst="rect">
            <a:avLst/>
          </a:prstGeom>
          <a:noFill/>
          <a:ln>
            <a:noFill/>
          </a:ln>
        </p:spPr>
        <p:txBody>
          <a:bodyPr anchorCtr="0" anchor="t" bIns="91425" lIns="91425" spcFirstLastPara="1" rIns="91425" wrap="square" tIns="91425">
            <a:normAutofit/>
          </a:bodyPr>
          <a:lstStyle/>
          <a:p>
            <a:pPr indent="-355600" lvl="0" marL="457200" rtl="0" algn="l">
              <a:lnSpc>
                <a:spcPct val="115000"/>
              </a:lnSpc>
              <a:spcBef>
                <a:spcPts val="0"/>
              </a:spcBef>
              <a:spcAft>
                <a:spcPts val="0"/>
              </a:spcAft>
              <a:buSzPts val="2000"/>
              <a:buChar char="-"/>
            </a:pPr>
            <a:r>
              <a:rPr lang="en" sz="2000"/>
              <a:t>Overfitting, for MM order &gt;6, the AUC = 1 </a:t>
            </a:r>
            <a:endParaRPr sz="2000"/>
          </a:p>
          <a:p>
            <a:pPr indent="-355600" lvl="0" marL="457200" rtl="0" algn="l">
              <a:lnSpc>
                <a:spcPct val="115000"/>
              </a:lnSpc>
              <a:spcBef>
                <a:spcPts val="0"/>
              </a:spcBef>
              <a:spcAft>
                <a:spcPts val="0"/>
              </a:spcAft>
              <a:buSzPts val="2000"/>
              <a:buChar char="-"/>
            </a:pPr>
            <a:r>
              <a:rPr lang="en" sz="2000"/>
              <a:t>Time complexity: n**2 </a:t>
            </a:r>
            <a:endParaRPr sz="2000"/>
          </a:p>
          <a:p>
            <a:pPr indent="-355600" lvl="0" marL="457200" rtl="0" algn="l">
              <a:lnSpc>
                <a:spcPct val="115000"/>
              </a:lnSpc>
              <a:spcBef>
                <a:spcPts val="0"/>
              </a:spcBef>
              <a:spcAft>
                <a:spcPts val="0"/>
              </a:spcAft>
              <a:buSzPts val="2000"/>
              <a:buChar char="-"/>
            </a:pPr>
            <a:r>
              <a:rPr lang="en" sz="2000"/>
              <a:t>Initialising new dictionaries for every fold of the cross validation </a:t>
            </a:r>
            <a:endParaRPr sz="2000"/>
          </a:p>
          <a:p>
            <a:pPr indent="0" lvl="0" marL="457200" rtl="0" algn="l">
              <a:lnSpc>
                <a:spcPct val="115000"/>
              </a:lnSpc>
              <a:spcBef>
                <a:spcPts val="1200"/>
              </a:spcBef>
              <a:spcAft>
                <a:spcPts val="1200"/>
              </a:spcAft>
              <a:buSzPts val="1300"/>
              <a:buNone/>
            </a:pPr>
            <a:r>
              <a:t/>
            </a:r>
            <a:endParaRPr sz="2000"/>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8" name="Shape 628"/>
        <p:cNvGrpSpPr/>
        <p:nvPr/>
      </p:nvGrpSpPr>
      <p:grpSpPr>
        <a:xfrm>
          <a:off x="0" y="0"/>
          <a:ext cx="0" cy="0"/>
          <a:chOff x="0" y="0"/>
          <a:chExt cx="0" cy="0"/>
        </a:xfrm>
      </p:grpSpPr>
      <p:sp>
        <p:nvSpPr>
          <p:cNvPr id="629" name="Google Shape;629;p51"/>
          <p:cNvSpPr txBox="1"/>
          <p:nvPr>
            <p:ph type="title"/>
          </p:nvPr>
        </p:nvSpPr>
        <p:spPr>
          <a:xfrm>
            <a:off x="819150" y="426100"/>
            <a:ext cx="7505700" cy="5415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u="sng"/>
              <a:t>Conclusion and Future Work</a:t>
            </a:r>
            <a:endParaRPr b="1" u="sng"/>
          </a:p>
        </p:txBody>
      </p:sp>
      <p:sp>
        <p:nvSpPr>
          <p:cNvPr id="630" name="Google Shape;630;p51"/>
          <p:cNvSpPr txBox="1"/>
          <p:nvPr>
            <p:ph idx="1" type="body"/>
          </p:nvPr>
        </p:nvSpPr>
        <p:spPr>
          <a:xfrm>
            <a:off x="819150" y="1224675"/>
            <a:ext cx="7505700" cy="2448000"/>
          </a:xfrm>
          <a:prstGeom prst="rect">
            <a:avLst/>
          </a:prstGeom>
          <a:noFill/>
          <a:ln>
            <a:noFill/>
          </a:ln>
        </p:spPr>
        <p:txBody>
          <a:bodyPr anchorCtr="0" anchor="t" bIns="91425" lIns="91425" spcFirstLastPara="1" rIns="91425" wrap="square" tIns="91425">
            <a:normAutofit/>
          </a:bodyPr>
          <a:lstStyle/>
          <a:p>
            <a:pPr indent="-355600" lvl="0" marL="457200" rtl="0" algn="l">
              <a:lnSpc>
                <a:spcPct val="115000"/>
              </a:lnSpc>
              <a:spcBef>
                <a:spcPts val="0"/>
              </a:spcBef>
              <a:spcAft>
                <a:spcPts val="0"/>
              </a:spcAft>
              <a:buSzPts val="2000"/>
              <a:buChar char="-"/>
            </a:pPr>
            <a:r>
              <a:rPr lang="en" sz="2000"/>
              <a:t>Overfitting, for MM order &gt;6, the AUC = 1 </a:t>
            </a:r>
            <a:endParaRPr sz="2000"/>
          </a:p>
          <a:p>
            <a:pPr indent="-355600" lvl="0" marL="457200" rtl="0" algn="l">
              <a:lnSpc>
                <a:spcPct val="115000"/>
              </a:lnSpc>
              <a:spcBef>
                <a:spcPts val="0"/>
              </a:spcBef>
              <a:spcAft>
                <a:spcPts val="0"/>
              </a:spcAft>
              <a:buSzPts val="2000"/>
              <a:buChar char="-"/>
            </a:pPr>
            <a:r>
              <a:rPr lang="en" sz="2000"/>
              <a:t>Time complexity: n**2 </a:t>
            </a:r>
            <a:endParaRPr sz="2000"/>
          </a:p>
          <a:p>
            <a:pPr indent="-355600" lvl="0" marL="457200" rtl="0" algn="l">
              <a:lnSpc>
                <a:spcPct val="115000"/>
              </a:lnSpc>
              <a:spcBef>
                <a:spcPts val="0"/>
              </a:spcBef>
              <a:spcAft>
                <a:spcPts val="0"/>
              </a:spcAft>
              <a:buSzPts val="2000"/>
              <a:buChar char="-"/>
            </a:pPr>
            <a:r>
              <a:rPr lang="en" sz="2000"/>
              <a:t>Initialising new dictionaries for every fold of the cross validation </a:t>
            </a:r>
            <a:endParaRPr sz="2000"/>
          </a:p>
          <a:p>
            <a:pPr indent="0" lvl="0" marL="457200" rtl="0" algn="l">
              <a:lnSpc>
                <a:spcPct val="115000"/>
              </a:lnSpc>
              <a:spcBef>
                <a:spcPts val="1200"/>
              </a:spcBef>
              <a:spcAft>
                <a:spcPts val="1200"/>
              </a:spcAft>
              <a:buSzPts val="1300"/>
              <a:buNone/>
            </a:pPr>
            <a:r>
              <a:t/>
            </a:r>
            <a:endParaRPr sz="2000"/>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4" name="Shape 634"/>
        <p:cNvGrpSpPr/>
        <p:nvPr/>
      </p:nvGrpSpPr>
      <p:grpSpPr>
        <a:xfrm>
          <a:off x="0" y="0"/>
          <a:ext cx="0" cy="0"/>
          <a:chOff x="0" y="0"/>
          <a:chExt cx="0" cy="0"/>
        </a:xfrm>
      </p:grpSpPr>
      <p:sp>
        <p:nvSpPr>
          <p:cNvPr id="635" name="Google Shape;635;p52"/>
          <p:cNvSpPr txBox="1"/>
          <p:nvPr>
            <p:ph type="title"/>
          </p:nvPr>
        </p:nvSpPr>
        <p:spPr>
          <a:xfrm>
            <a:off x="819150" y="362925"/>
            <a:ext cx="7505700" cy="5430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u="sng"/>
              <a:t>References</a:t>
            </a:r>
            <a:endParaRPr b="1" u="sng"/>
          </a:p>
        </p:txBody>
      </p:sp>
      <p:sp>
        <p:nvSpPr>
          <p:cNvPr id="636" name="Google Shape;636;p52"/>
          <p:cNvSpPr txBox="1"/>
          <p:nvPr/>
        </p:nvSpPr>
        <p:spPr>
          <a:xfrm>
            <a:off x="648800" y="1087000"/>
            <a:ext cx="7572000" cy="400200"/>
          </a:xfrm>
          <a:prstGeom prst="rect">
            <a:avLst/>
          </a:prstGeom>
          <a:noFill/>
          <a:ln>
            <a:noFill/>
          </a:ln>
        </p:spPr>
        <p:txBody>
          <a:bodyPr anchorCtr="0" anchor="t" bIns="91425" lIns="91425" spcFirstLastPara="1" rIns="91425" wrap="square" tIns="91425">
            <a:spAutoFit/>
          </a:bodyPr>
          <a:lstStyle/>
          <a:p>
            <a:pPr indent="0" lvl="0" marL="45720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Nunito"/>
              <a:ea typeface="Nunito"/>
              <a:cs typeface="Nunito"/>
              <a:sym typeface="Nunito"/>
            </a:endParaRPr>
          </a:p>
        </p:txBody>
      </p:sp>
      <p:sp>
        <p:nvSpPr>
          <p:cNvPr id="637" name="Google Shape;637;p52"/>
          <p:cNvSpPr txBox="1"/>
          <p:nvPr/>
        </p:nvSpPr>
        <p:spPr>
          <a:xfrm>
            <a:off x="340200" y="1008225"/>
            <a:ext cx="8210400" cy="1995600"/>
          </a:xfrm>
          <a:prstGeom prst="rect">
            <a:avLst/>
          </a:prstGeom>
          <a:noFill/>
          <a:ln>
            <a:noFill/>
          </a:ln>
        </p:spPr>
        <p:txBody>
          <a:bodyPr anchorCtr="0" anchor="t" bIns="91425" lIns="91425" spcFirstLastPara="1" rIns="91425" wrap="square" tIns="91425">
            <a:spAutoFit/>
          </a:bodyPr>
          <a:lstStyle/>
          <a:p>
            <a:pPr indent="-311150" lvl="0" marL="457200" marR="0" rtl="0" algn="l">
              <a:lnSpc>
                <a:spcPct val="115000"/>
              </a:lnSpc>
              <a:spcBef>
                <a:spcPts val="0"/>
              </a:spcBef>
              <a:spcAft>
                <a:spcPts val="0"/>
              </a:spcAft>
              <a:buClr>
                <a:srgbClr val="000000"/>
              </a:buClr>
              <a:buSzPts val="1300"/>
              <a:buFont typeface="Nunito"/>
              <a:buAutoNum type="arabicPeriod"/>
            </a:pPr>
            <a:r>
              <a:rPr b="0" i="0" lang="en" sz="1300" u="none" cap="none" strike="noStrike">
                <a:solidFill>
                  <a:srgbClr val="000000"/>
                </a:solidFill>
                <a:latin typeface="Nunito"/>
                <a:ea typeface="Nunito"/>
                <a:cs typeface="Nunito"/>
                <a:sym typeface="Nunito"/>
              </a:rPr>
              <a:t>Methods for mapping 3D chromosome architecture: theory </a:t>
            </a:r>
            <a:r>
              <a:rPr b="0" i="0" lang="en" sz="1300" u="sng" cap="none" strike="noStrike">
                <a:solidFill>
                  <a:srgbClr val="1155CC"/>
                </a:solidFill>
                <a:latin typeface="Nunito"/>
                <a:ea typeface="Nunito"/>
                <a:cs typeface="Nunito"/>
                <a:sym typeface="Nunito"/>
                <a:hlinkClick r:id="rId3">
                  <a:extLst>
                    <a:ext uri="{A12FA001-AC4F-418D-AE19-62706E023703}">
                      <ahyp:hlinkClr val="tx"/>
                    </a:ext>
                  </a:extLst>
                </a:hlinkClick>
              </a:rPr>
              <a:t>https://www.nature.com/articles/s41576-019-0195-2</a:t>
            </a:r>
            <a:endParaRPr b="0" i="0" sz="1300" u="none" cap="none" strike="noStrike">
              <a:solidFill>
                <a:srgbClr val="000000"/>
              </a:solidFill>
              <a:latin typeface="Nunito"/>
              <a:ea typeface="Nunito"/>
              <a:cs typeface="Nunito"/>
              <a:sym typeface="Nunito"/>
            </a:endParaRPr>
          </a:p>
          <a:p>
            <a:pPr indent="-311150" lvl="0" marL="457200" marR="0" rtl="0" algn="l">
              <a:lnSpc>
                <a:spcPct val="115000"/>
              </a:lnSpc>
              <a:spcBef>
                <a:spcPts val="0"/>
              </a:spcBef>
              <a:spcAft>
                <a:spcPts val="0"/>
              </a:spcAft>
              <a:buClr>
                <a:srgbClr val="000000"/>
              </a:buClr>
              <a:buSzPts val="1300"/>
              <a:buFont typeface="Nunito"/>
              <a:buAutoNum type="arabicPeriod"/>
            </a:pPr>
            <a:r>
              <a:rPr b="0" i="0" lang="en" sz="1300" u="none" cap="none" strike="noStrike">
                <a:solidFill>
                  <a:srgbClr val="000000"/>
                </a:solidFill>
                <a:latin typeface="Nunito"/>
                <a:ea typeface="Nunito"/>
                <a:cs typeface="Nunito"/>
                <a:sym typeface="Nunito"/>
              </a:rPr>
              <a:t>3C and 3C-based techniques: the powerful tools for spatial genome organization deciphering: method </a:t>
            </a:r>
            <a:r>
              <a:rPr b="0" i="0" lang="en" sz="1300" u="sng" cap="none" strike="noStrike">
                <a:solidFill>
                  <a:srgbClr val="1155CC"/>
                </a:solidFill>
                <a:latin typeface="Nunito"/>
                <a:ea typeface="Nunito"/>
                <a:cs typeface="Nunito"/>
                <a:sym typeface="Nunito"/>
                <a:hlinkClick r:id="rId4">
                  <a:extLst>
                    <a:ext uri="{A12FA001-AC4F-418D-AE19-62706E023703}">
                      <ahyp:hlinkClr val="tx"/>
                    </a:ext>
                  </a:extLst>
                </a:hlinkClick>
              </a:rPr>
              <a:t>https://molecularcytogenetics.biomedcentral.com/articles/10.1186/s13039-018-0368-2</a:t>
            </a:r>
            <a:endParaRPr b="0" i="0" sz="1300" u="none" cap="none" strike="noStrike">
              <a:solidFill>
                <a:srgbClr val="000000"/>
              </a:solidFill>
              <a:latin typeface="Nunito"/>
              <a:ea typeface="Nunito"/>
              <a:cs typeface="Nunito"/>
              <a:sym typeface="Nunito"/>
            </a:endParaRPr>
          </a:p>
          <a:p>
            <a:pPr indent="-311150" lvl="0" marL="457200" marR="0" rtl="0" algn="l">
              <a:lnSpc>
                <a:spcPct val="115000"/>
              </a:lnSpc>
              <a:spcBef>
                <a:spcPts val="0"/>
              </a:spcBef>
              <a:spcAft>
                <a:spcPts val="0"/>
              </a:spcAft>
              <a:buClr>
                <a:srgbClr val="000000"/>
              </a:buClr>
              <a:buSzPts val="1300"/>
              <a:buFont typeface="Nunito"/>
              <a:buAutoNum type="arabicPeriod"/>
            </a:pPr>
            <a:r>
              <a:rPr b="0" i="0" lang="en" sz="1300" u="none" cap="none" strike="noStrike">
                <a:solidFill>
                  <a:srgbClr val="000000"/>
                </a:solidFill>
                <a:latin typeface="Nunito"/>
                <a:ea typeface="Nunito"/>
                <a:cs typeface="Nunito"/>
                <a:sym typeface="Nunito"/>
              </a:rPr>
              <a:t>A decade of 3C technologies: insights into nuclear organization: theory </a:t>
            </a:r>
            <a:r>
              <a:rPr b="0" i="0" lang="en" sz="1300" u="sng" cap="none" strike="noStrike">
                <a:solidFill>
                  <a:srgbClr val="1155CC"/>
                </a:solidFill>
                <a:latin typeface="Nunito"/>
                <a:ea typeface="Nunito"/>
                <a:cs typeface="Nunito"/>
                <a:sym typeface="Nunito"/>
                <a:hlinkClick r:id="rId5">
                  <a:extLst>
                    <a:ext uri="{A12FA001-AC4F-418D-AE19-62706E023703}">
                      <ahyp:hlinkClr val="tx"/>
                    </a:ext>
                  </a:extLst>
                </a:hlinkClick>
              </a:rPr>
              <a:t>http://genesdev.cshlp.org/content/26/1/11.full</a:t>
            </a:r>
            <a:endParaRPr b="0" i="0" sz="1300" u="none" cap="none" strike="noStrike">
              <a:solidFill>
                <a:srgbClr val="000000"/>
              </a:solidFill>
              <a:latin typeface="Nunito"/>
              <a:ea typeface="Nunito"/>
              <a:cs typeface="Nunito"/>
              <a:sym typeface="Nunito"/>
            </a:endParaRPr>
          </a:p>
          <a:p>
            <a:pPr indent="-311150" lvl="0" marL="457200" marR="0" rtl="0" algn="l">
              <a:lnSpc>
                <a:spcPct val="115000"/>
              </a:lnSpc>
              <a:spcBef>
                <a:spcPts val="0"/>
              </a:spcBef>
              <a:spcAft>
                <a:spcPts val="0"/>
              </a:spcAft>
              <a:buClr>
                <a:srgbClr val="000000"/>
              </a:buClr>
              <a:buSzPts val="1300"/>
              <a:buFont typeface="Nunito"/>
              <a:buAutoNum type="arabicPeriod"/>
            </a:pPr>
            <a:r>
              <a:rPr b="0" i="0" lang="en" sz="1300" u="none" cap="none" strike="noStrike">
                <a:solidFill>
                  <a:srgbClr val="000000"/>
                </a:solidFill>
                <a:latin typeface="Nunito"/>
                <a:ea typeface="Nunito"/>
                <a:cs typeface="Nunito"/>
                <a:sym typeface="Nunito"/>
              </a:rPr>
              <a:t>Comparative Hi-C Reveals that CTCF Underlies Evolution of Chromosomal Domain Architecture: method </a:t>
            </a:r>
            <a:r>
              <a:rPr b="0" i="0" lang="en" sz="1300" u="sng" cap="none" strike="noStrike">
                <a:solidFill>
                  <a:srgbClr val="1155CC"/>
                </a:solidFill>
                <a:latin typeface="Nunito"/>
                <a:ea typeface="Nunito"/>
                <a:cs typeface="Nunito"/>
                <a:sym typeface="Nunito"/>
                <a:hlinkClick r:id="rId6">
                  <a:extLst>
                    <a:ext uri="{A12FA001-AC4F-418D-AE19-62706E023703}">
                      <ahyp:hlinkClr val="tx"/>
                    </a:ext>
                  </a:extLst>
                </a:hlinkClick>
              </a:rPr>
              <a:t>https://www.sciencedirect.com/science/article/pii/S2211124715001126#app1</a:t>
            </a:r>
            <a:endParaRPr b="0" i="0" sz="1300" u="none" cap="none" strike="noStrike">
              <a:solidFill>
                <a:srgbClr val="000000"/>
              </a:solidFill>
              <a:latin typeface="Nunito"/>
              <a:ea typeface="Nunito"/>
              <a:cs typeface="Nunito"/>
              <a:sym typeface="Nunito"/>
            </a:endParaRPr>
          </a:p>
        </p:txBody>
      </p:sp>
      <p:pic>
        <p:nvPicPr>
          <p:cNvPr id="638" name="Google Shape;638;p52"/>
          <p:cNvPicPr preferRelativeResize="0"/>
          <p:nvPr/>
        </p:nvPicPr>
        <p:blipFill rotWithShape="1">
          <a:blip r:embed="rId7">
            <a:alphaModFix/>
          </a:blip>
          <a:srcRect b="0" l="0" r="0" t="0"/>
          <a:stretch/>
        </p:blipFill>
        <p:spPr>
          <a:xfrm>
            <a:off x="8175656" y="255986"/>
            <a:ext cx="701645" cy="756875"/>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2" name="Shape 642"/>
        <p:cNvGrpSpPr/>
        <p:nvPr/>
      </p:nvGrpSpPr>
      <p:grpSpPr>
        <a:xfrm>
          <a:off x="0" y="0"/>
          <a:ext cx="0" cy="0"/>
          <a:chOff x="0" y="0"/>
          <a:chExt cx="0" cy="0"/>
        </a:xfrm>
      </p:grpSpPr>
      <p:sp>
        <p:nvSpPr>
          <p:cNvPr id="643" name="Google Shape;643;p53"/>
          <p:cNvSpPr txBox="1"/>
          <p:nvPr>
            <p:ph type="title"/>
          </p:nvPr>
        </p:nvSpPr>
        <p:spPr>
          <a:xfrm>
            <a:off x="1957200" y="2094450"/>
            <a:ext cx="5229600" cy="954600"/>
          </a:xfrm>
          <a:prstGeom prst="rect">
            <a:avLst/>
          </a:prstGeom>
          <a:solidFill>
            <a:srgbClr val="EFEFEF"/>
          </a:solidFill>
          <a:ln>
            <a:noFill/>
          </a:ln>
        </p:spPr>
        <p:txBody>
          <a:bodyPr anchorCtr="0" anchor="ctr" bIns="91425" lIns="91425" spcFirstLastPara="1" rIns="91425" wrap="square" tIns="91425">
            <a:normAutofit/>
          </a:bodyPr>
          <a:lstStyle/>
          <a:p>
            <a:pPr indent="0" lvl="0" marL="0" rtl="0" algn="ctr">
              <a:lnSpc>
                <a:spcPct val="100000"/>
              </a:lnSpc>
              <a:spcBef>
                <a:spcPts val="0"/>
              </a:spcBef>
              <a:spcAft>
                <a:spcPts val="0"/>
              </a:spcAft>
              <a:buSzPts val="3200"/>
              <a:buNone/>
            </a:pPr>
            <a:r>
              <a:rPr lang="en"/>
              <a:t>Thank you</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6"/>
          <p:cNvSpPr txBox="1"/>
          <p:nvPr>
            <p:ph type="title"/>
          </p:nvPr>
        </p:nvSpPr>
        <p:spPr>
          <a:xfrm>
            <a:off x="464425" y="362925"/>
            <a:ext cx="8136900" cy="5430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u="sng"/>
              <a:t>Literature Review</a:t>
            </a:r>
            <a:endParaRPr b="1" u="sng"/>
          </a:p>
        </p:txBody>
      </p:sp>
      <p:graphicFrame>
        <p:nvGraphicFramePr>
          <p:cNvPr id="217" name="Google Shape;217;p6"/>
          <p:cNvGraphicFramePr/>
          <p:nvPr/>
        </p:nvGraphicFramePr>
        <p:xfrm>
          <a:off x="414900" y="1109450"/>
          <a:ext cx="3000000" cy="3000000"/>
        </p:xfrm>
        <a:graphic>
          <a:graphicData uri="http://schemas.openxmlformats.org/drawingml/2006/table">
            <a:tbl>
              <a:tblPr>
                <a:noFill/>
                <a:tableStyleId>{8FE747B8-08F9-40AA-91DB-541C6FBD0C79}</a:tableStyleId>
              </a:tblPr>
              <a:tblGrid>
                <a:gridCol w="1976000"/>
                <a:gridCol w="1782250"/>
                <a:gridCol w="516200"/>
                <a:gridCol w="4039750"/>
              </a:tblGrid>
              <a:tr h="344025">
                <a:tc>
                  <a:txBody>
                    <a:bodyPr/>
                    <a:lstStyle/>
                    <a:p>
                      <a:pPr indent="0" lvl="0" marL="0" marR="0" rtl="0" algn="l">
                        <a:lnSpc>
                          <a:spcPct val="100000"/>
                        </a:lnSpc>
                        <a:spcBef>
                          <a:spcPts val="0"/>
                        </a:spcBef>
                        <a:spcAft>
                          <a:spcPts val="0"/>
                        </a:spcAft>
                        <a:buClr>
                          <a:srgbClr val="000000"/>
                        </a:buClr>
                        <a:buSzPts val="1100"/>
                        <a:buFont typeface="Arial"/>
                        <a:buNone/>
                      </a:pPr>
                      <a:r>
                        <a:rPr b="1" lang="en" sz="1100" u="sng" cap="none" strike="noStrike"/>
                        <a:t>Paper Name</a:t>
                      </a:r>
                      <a:endParaRPr b="1" sz="1100" u="sng" cap="none" strike="noStrike"/>
                    </a:p>
                  </a:txBody>
                  <a:tcPr marT="91425" marB="91425" marR="91425" marL="91425">
                    <a:lnL cap="flat" cmpd="sng" w="19050">
                      <a:solidFill>
                        <a:srgbClr val="695D46"/>
                      </a:solidFill>
                      <a:prstDash val="solid"/>
                      <a:round/>
                      <a:headEnd len="sm" w="sm" type="none"/>
                      <a:tailEnd len="sm" w="sm" type="none"/>
                    </a:lnL>
                    <a:lnR cap="flat" cmpd="sng" w="19050">
                      <a:solidFill>
                        <a:srgbClr val="695D46"/>
                      </a:solidFill>
                      <a:prstDash val="solid"/>
                      <a:round/>
                      <a:headEnd len="sm" w="sm" type="none"/>
                      <a:tailEnd len="sm" w="sm" type="none"/>
                    </a:lnR>
                    <a:lnT cap="flat" cmpd="sng" w="19050">
                      <a:solidFill>
                        <a:srgbClr val="695D46"/>
                      </a:solidFill>
                      <a:prstDash val="solid"/>
                      <a:round/>
                      <a:headEnd len="sm" w="sm" type="none"/>
                      <a:tailEnd len="sm" w="sm" type="none"/>
                    </a:lnT>
                    <a:lnB cap="flat" cmpd="sng" w="19050">
                      <a:solidFill>
                        <a:srgbClr val="695D46"/>
                      </a:solidFill>
                      <a:prstDash val="solid"/>
                      <a:round/>
                      <a:headEnd len="sm" w="sm" type="none"/>
                      <a:tailEnd len="sm" w="sm" type="none"/>
                    </a:lnB>
                    <a:solidFill>
                      <a:srgbClr val="FCE5CD"/>
                    </a:solidFill>
                  </a:tcPr>
                </a:tc>
                <a:tc>
                  <a:txBody>
                    <a:bodyPr/>
                    <a:lstStyle/>
                    <a:p>
                      <a:pPr indent="0" lvl="0" marL="0" marR="0" rtl="0" algn="l">
                        <a:lnSpc>
                          <a:spcPct val="100000"/>
                        </a:lnSpc>
                        <a:spcBef>
                          <a:spcPts val="0"/>
                        </a:spcBef>
                        <a:spcAft>
                          <a:spcPts val="0"/>
                        </a:spcAft>
                        <a:buClr>
                          <a:srgbClr val="000000"/>
                        </a:buClr>
                        <a:buSzPts val="1100"/>
                        <a:buFont typeface="Arial"/>
                        <a:buNone/>
                      </a:pPr>
                      <a:r>
                        <a:rPr b="1" lang="en" sz="1100" u="sng" cap="none" strike="noStrike"/>
                        <a:t>Author Names</a:t>
                      </a:r>
                      <a:endParaRPr b="1" sz="1100" u="sng" cap="none" strike="noStrike"/>
                    </a:p>
                  </a:txBody>
                  <a:tcPr marT="91425" marB="91425" marR="91425" marL="91425">
                    <a:lnL cap="flat" cmpd="sng" w="19050">
                      <a:solidFill>
                        <a:srgbClr val="695D46"/>
                      </a:solidFill>
                      <a:prstDash val="solid"/>
                      <a:round/>
                      <a:headEnd len="sm" w="sm" type="none"/>
                      <a:tailEnd len="sm" w="sm" type="none"/>
                    </a:lnL>
                    <a:lnR cap="flat" cmpd="sng" w="19050">
                      <a:solidFill>
                        <a:srgbClr val="695D46"/>
                      </a:solidFill>
                      <a:prstDash val="solid"/>
                      <a:round/>
                      <a:headEnd len="sm" w="sm" type="none"/>
                      <a:tailEnd len="sm" w="sm" type="none"/>
                    </a:lnR>
                    <a:lnT cap="flat" cmpd="sng" w="19050">
                      <a:solidFill>
                        <a:srgbClr val="695D46"/>
                      </a:solidFill>
                      <a:prstDash val="solid"/>
                      <a:round/>
                      <a:headEnd len="sm" w="sm" type="none"/>
                      <a:tailEnd len="sm" w="sm" type="none"/>
                    </a:lnT>
                    <a:lnB cap="flat" cmpd="sng" w="19050">
                      <a:solidFill>
                        <a:srgbClr val="695D46"/>
                      </a:solidFill>
                      <a:prstDash val="solid"/>
                      <a:round/>
                      <a:headEnd len="sm" w="sm" type="none"/>
                      <a:tailEnd len="sm" w="sm" type="none"/>
                    </a:lnB>
                    <a:solidFill>
                      <a:srgbClr val="FCE5CD"/>
                    </a:solidFill>
                  </a:tcPr>
                </a:tc>
                <a:tc>
                  <a:txBody>
                    <a:bodyPr/>
                    <a:lstStyle/>
                    <a:p>
                      <a:pPr indent="0" lvl="0" marL="0" marR="0" rtl="0" algn="l">
                        <a:lnSpc>
                          <a:spcPct val="100000"/>
                        </a:lnSpc>
                        <a:spcBef>
                          <a:spcPts val="0"/>
                        </a:spcBef>
                        <a:spcAft>
                          <a:spcPts val="0"/>
                        </a:spcAft>
                        <a:buClr>
                          <a:srgbClr val="000000"/>
                        </a:buClr>
                        <a:buSzPts val="1100"/>
                        <a:buFont typeface="Arial"/>
                        <a:buNone/>
                      </a:pPr>
                      <a:r>
                        <a:rPr b="1" lang="en" sz="1100" u="sng" cap="none" strike="noStrike"/>
                        <a:t>Year</a:t>
                      </a:r>
                      <a:endParaRPr b="1" sz="1100" u="sng" cap="none" strike="noStrike"/>
                    </a:p>
                  </a:txBody>
                  <a:tcPr marT="91425" marB="91425" marR="91425" marL="91425">
                    <a:lnL cap="flat" cmpd="sng" w="19050">
                      <a:solidFill>
                        <a:srgbClr val="695D46"/>
                      </a:solidFill>
                      <a:prstDash val="solid"/>
                      <a:round/>
                      <a:headEnd len="sm" w="sm" type="none"/>
                      <a:tailEnd len="sm" w="sm" type="none"/>
                    </a:lnL>
                    <a:lnR cap="flat" cmpd="sng" w="19050">
                      <a:solidFill>
                        <a:srgbClr val="695D46"/>
                      </a:solidFill>
                      <a:prstDash val="solid"/>
                      <a:round/>
                      <a:headEnd len="sm" w="sm" type="none"/>
                      <a:tailEnd len="sm" w="sm" type="none"/>
                    </a:lnR>
                    <a:lnT cap="flat" cmpd="sng" w="19050">
                      <a:solidFill>
                        <a:srgbClr val="695D46"/>
                      </a:solidFill>
                      <a:prstDash val="solid"/>
                      <a:round/>
                      <a:headEnd len="sm" w="sm" type="none"/>
                      <a:tailEnd len="sm" w="sm" type="none"/>
                    </a:lnT>
                    <a:lnB cap="flat" cmpd="sng" w="19050">
                      <a:solidFill>
                        <a:srgbClr val="695D46"/>
                      </a:solidFill>
                      <a:prstDash val="solid"/>
                      <a:round/>
                      <a:headEnd len="sm" w="sm" type="none"/>
                      <a:tailEnd len="sm" w="sm" type="none"/>
                    </a:lnB>
                    <a:solidFill>
                      <a:srgbClr val="FCE5CD"/>
                    </a:solidFill>
                  </a:tcPr>
                </a:tc>
                <a:tc>
                  <a:txBody>
                    <a:bodyPr/>
                    <a:lstStyle/>
                    <a:p>
                      <a:pPr indent="0" lvl="0" marL="0" marR="0" rtl="0" algn="l">
                        <a:lnSpc>
                          <a:spcPct val="100000"/>
                        </a:lnSpc>
                        <a:spcBef>
                          <a:spcPts val="0"/>
                        </a:spcBef>
                        <a:spcAft>
                          <a:spcPts val="0"/>
                        </a:spcAft>
                        <a:buClr>
                          <a:srgbClr val="000000"/>
                        </a:buClr>
                        <a:buSzPts val="1100"/>
                        <a:buFont typeface="Arial"/>
                        <a:buNone/>
                      </a:pPr>
                      <a:r>
                        <a:rPr b="1" lang="en" sz="1100" u="sng" cap="none" strike="noStrike"/>
                        <a:t>Details</a:t>
                      </a:r>
                      <a:endParaRPr b="1" sz="1100" u="sng" cap="none" strike="noStrike"/>
                    </a:p>
                  </a:txBody>
                  <a:tcPr marT="91425" marB="91425" marR="91425" marL="91425">
                    <a:lnL cap="flat" cmpd="sng" w="19050">
                      <a:solidFill>
                        <a:srgbClr val="695D46"/>
                      </a:solidFill>
                      <a:prstDash val="solid"/>
                      <a:round/>
                      <a:headEnd len="sm" w="sm" type="none"/>
                      <a:tailEnd len="sm" w="sm" type="none"/>
                    </a:lnL>
                    <a:lnR cap="flat" cmpd="sng" w="19050">
                      <a:solidFill>
                        <a:srgbClr val="695D46"/>
                      </a:solidFill>
                      <a:prstDash val="solid"/>
                      <a:round/>
                      <a:headEnd len="sm" w="sm" type="none"/>
                      <a:tailEnd len="sm" w="sm" type="none"/>
                    </a:lnR>
                    <a:lnT cap="flat" cmpd="sng" w="19050">
                      <a:solidFill>
                        <a:srgbClr val="695D46"/>
                      </a:solidFill>
                      <a:prstDash val="solid"/>
                      <a:round/>
                      <a:headEnd len="sm" w="sm" type="none"/>
                      <a:tailEnd len="sm" w="sm" type="none"/>
                    </a:lnT>
                    <a:lnB cap="flat" cmpd="sng" w="19050">
                      <a:solidFill>
                        <a:srgbClr val="695D46"/>
                      </a:solidFill>
                      <a:prstDash val="solid"/>
                      <a:round/>
                      <a:headEnd len="sm" w="sm" type="none"/>
                      <a:tailEnd len="sm" w="sm" type="none"/>
                    </a:lnB>
                    <a:solidFill>
                      <a:srgbClr val="FCE5CD"/>
                    </a:solidFill>
                  </a:tcPr>
                </a:tc>
              </a:tr>
              <a:tr h="635700">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t>Methods for mapping 3D chromosome architecture</a:t>
                      </a:r>
                      <a:endParaRPr sz="1000" u="none" cap="none" strike="noStrike"/>
                    </a:p>
                  </a:txBody>
                  <a:tcPr marT="91425" marB="91425" marR="91425" marL="91425">
                    <a:lnL cap="flat" cmpd="sng" w="19050">
                      <a:solidFill>
                        <a:srgbClr val="695D46"/>
                      </a:solidFill>
                      <a:prstDash val="solid"/>
                      <a:round/>
                      <a:headEnd len="sm" w="sm" type="none"/>
                      <a:tailEnd len="sm" w="sm" type="none"/>
                    </a:lnL>
                    <a:lnR cap="flat" cmpd="sng" w="19050">
                      <a:solidFill>
                        <a:srgbClr val="695D46"/>
                      </a:solidFill>
                      <a:prstDash val="solid"/>
                      <a:round/>
                      <a:headEnd len="sm" w="sm" type="none"/>
                      <a:tailEnd len="sm" w="sm" type="none"/>
                    </a:lnR>
                    <a:lnT cap="flat" cmpd="sng" w="19050">
                      <a:solidFill>
                        <a:srgbClr val="695D46"/>
                      </a:solidFill>
                      <a:prstDash val="solid"/>
                      <a:round/>
                      <a:headEnd len="sm" w="sm" type="none"/>
                      <a:tailEnd len="sm" w="sm" type="none"/>
                    </a:lnT>
                    <a:lnB cap="flat" cmpd="sng" w="19050">
                      <a:solidFill>
                        <a:srgbClr val="695D46"/>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t>Rieke Kempfer &amp; Ana Pombo </a:t>
                      </a:r>
                      <a:endParaRPr sz="1000" u="none" cap="none" strike="noStrike"/>
                    </a:p>
                  </a:txBody>
                  <a:tcPr marT="91425" marB="91425" marR="91425" marL="91425">
                    <a:lnL cap="flat" cmpd="sng" w="19050">
                      <a:solidFill>
                        <a:srgbClr val="695D46"/>
                      </a:solidFill>
                      <a:prstDash val="solid"/>
                      <a:round/>
                      <a:headEnd len="sm" w="sm" type="none"/>
                      <a:tailEnd len="sm" w="sm" type="none"/>
                    </a:lnL>
                    <a:lnR cap="flat" cmpd="sng" w="19050">
                      <a:solidFill>
                        <a:srgbClr val="695D46"/>
                      </a:solidFill>
                      <a:prstDash val="solid"/>
                      <a:round/>
                      <a:headEnd len="sm" w="sm" type="none"/>
                      <a:tailEnd len="sm" w="sm" type="none"/>
                    </a:lnR>
                    <a:lnT cap="flat" cmpd="sng" w="19050">
                      <a:solidFill>
                        <a:srgbClr val="695D46"/>
                      </a:solidFill>
                      <a:prstDash val="solid"/>
                      <a:round/>
                      <a:headEnd len="sm" w="sm" type="none"/>
                      <a:tailEnd len="sm" w="sm" type="none"/>
                    </a:lnT>
                    <a:lnB cap="flat" cmpd="sng" w="19050">
                      <a:solidFill>
                        <a:srgbClr val="695D46"/>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t>2019</a:t>
                      </a:r>
                      <a:endParaRPr sz="1000" u="none" cap="none" strike="noStrike"/>
                    </a:p>
                  </a:txBody>
                  <a:tcPr marT="91425" marB="91425" marR="91425" marL="91425">
                    <a:lnL cap="flat" cmpd="sng" w="19050">
                      <a:solidFill>
                        <a:srgbClr val="695D46"/>
                      </a:solidFill>
                      <a:prstDash val="solid"/>
                      <a:round/>
                      <a:headEnd len="sm" w="sm" type="none"/>
                      <a:tailEnd len="sm" w="sm" type="none"/>
                    </a:lnL>
                    <a:lnR cap="flat" cmpd="sng" w="19050">
                      <a:solidFill>
                        <a:srgbClr val="695D46"/>
                      </a:solidFill>
                      <a:prstDash val="solid"/>
                      <a:round/>
                      <a:headEnd len="sm" w="sm" type="none"/>
                      <a:tailEnd len="sm" w="sm" type="none"/>
                    </a:lnR>
                    <a:lnT cap="flat" cmpd="sng" w="19050">
                      <a:solidFill>
                        <a:srgbClr val="695D46"/>
                      </a:solidFill>
                      <a:prstDash val="solid"/>
                      <a:round/>
                      <a:headEnd len="sm" w="sm" type="none"/>
                      <a:tailEnd len="sm" w="sm" type="none"/>
                    </a:lnT>
                    <a:lnB cap="flat" cmpd="sng" w="19050">
                      <a:solidFill>
                        <a:srgbClr val="695D46"/>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t>Discusses the Chromatin Conformation Capture 3C approach needed to study the chromatin structure. They reveal the chromosome organization.</a:t>
                      </a:r>
                      <a:endParaRPr sz="1000" u="none" cap="none" strike="noStrike"/>
                    </a:p>
                  </a:txBody>
                  <a:tcPr marT="91425" marB="91425" marR="91425" marL="91425">
                    <a:lnL cap="flat" cmpd="sng" w="19050">
                      <a:solidFill>
                        <a:srgbClr val="695D46"/>
                      </a:solidFill>
                      <a:prstDash val="solid"/>
                      <a:round/>
                      <a:headEnd len="sm" w="sm" type="none"/>
                      <a:tailEnd len="sm" w="sm" type="none"/>
                    </a:lnL>
                    <a:lnR cap="flat" cmpd="sng" w="19050">
                      <a:solidFill>
                        <a:srgbClr val="695D46"/>
                      </a:solidFill>
                      <a:prstDash val="solid"/>
                      <a:round/>
                      <a:headEnd len="sm" w="sm" type="none"/>
                      <a:tailEnd len="sm" w="sm" type="none"/>
                    </a:lnR>
                    <a:lnT cap="flat" cmpd="sng" w="19050">
                      <a:solidFill>
                        <a:srgbClr val="695D46"/>
                      </a:solidFill>
                      <a:prstDash val="solid"/>
                      <a:round/>
                      <a:headEnd len="sm" w="sm" type="none"/>
                      <a:tailEnd len="sm" w="sm" type="none"/>
                    </a:lnT>
                    <a:lnB cap="flat" cmpd="sng" w="19050">
                      <a:solidFill>
                        <a:srgbClr val="695D46"/>
                      </a:solidFill>
                      <a:prstDash val="solid"/>
                      <a:round/>
                      <a:headEnd len="sm" w="sm" type="none"/>
                      <a:tailEnd len="sm" w="sm" type="none"/>
                    </a:lnB>
                    <a:solidFill>
                      <a:srgbClr val="F3F3F3"/>
                    </a:solidFill>
                  </a:tcPr>
                </a:tc>
              </a:tr>
              <a:tr h="777775">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t>3C and 3C-based techniques: the powerful tools for spatial genome organization deciphering</a:t>
                      </a:r>
                      <a:endParaRPr sz="1000" u="none" cap="none" strike="noStrike"/>
                    </a:p>
                  </a:txBody>
                  <a:tcPr marT="91425" marB="91425" marR="91425" marL="91425">
                    <a:lnL cap="flat" cmpd="sng" w="19050">
                      <a:solidFill>
                        <a:srgbClr val="695D46"/>
                      </a:solidFill>
                      <a:prstDash val="solid"/>
                      <a:round/>
                      <a:headEnd len="sm" w="sm" type="none"/>
                      <a:tailEnd len="sm" w="sm" type="none"/>
                    </a:lnL>
                    <a:lnR cap="flat" cmpd="sng" w="19050">
                      <a:solidFill>
                        <a:srgbClr val="695D46"/>
                      </a:solidFill>
                      <a:prstDash val="solid"/>
                      <a:round/>
                      <a:headEnd len="sm" w="sm" type="none"/>
                      <a:tailEnd len="sm" w="sm" type="none"/>
                    </a:lnR>
                    <a:lnT cap="flat" cmpd="sng" w="19050">
                      <a:solidFill>
                        <a:srgbClr val="695D46"/>
                      </a:solidFill>
                      <a:prstDash val="solid"/>
                      <a:round/>
                      <a:headEnd len="sm" w="sm" type="none"/>
                      <a:tailEnd len="sm" w="sm" type="none"/>
                    </a:lnT>
                    <a:lnB cap="flat" cmpd="sng" w="19050">
                      <a:solidFill>
                        <a:srgbClr val="695D46"/>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t>Jinlei Han, Zhiliang Zhang &amp; Kai Wang</a:t>
                      </a:r>
                      <a:endParaRPr sz="1000" u="none" cap="none" strike="noStrike"/>
                    </a:p>
                  </a:txBody>
                  <a:tcPr marT="91425" marB="91425" marR="91425" marL="91425">
                    <a:lnL cap="flat" cmpd="sng" w="19050">
                      <a:solidFill>
                        <a:srgbClr val="695D46"/>
                      </a:solidFill>
                      <a:prstDash val="solid"/>
                      <a:round/>
                      <a:headEnd len="sm" w="sm" type="none"/>
                      <a:tailEnd len="sm" w="sm" type="none"/>
                    </a:lnL>
                    <a:lnR cap="flat" cmpd="sng" w="19050">
                      <a:solidFill>
                        <a:srgbClr val="695D46"/>
                      </a:solidFill>
                      <a:prstDash val="solid"/>
                      <a:round/>
                      <a:headEnd len="sm" w="sm" type="none"/>
                      <a:tailEnd len="sm" w="sm" type="none"/>
                    </a:lnR>
                    <a:lnT cap="flat" cmpd="sng" w="19050">
                      <a:solidFill>
                        <a:srgbClr val="695D46"/>
                      </a:solidFill>
                      <a:prstDash val="solid"/>
                      <a:round/>
                      <a:headEnd len="sm" w="sm" type="none"/>
                      <a:tailEnd len="sm" w="sm" type="none"/>
                    </a:lnT>
                    <a:lnB cap="flat" cmpd="sng" w="19050">
                      <a:solidFill>
                        <a:srgbClr val="695D46"/>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t>2018</a:t>
                      </a:r>
                      <a:endParaRPr sz="1000" u="none" cap="none" strike="noStrike"/>
                    </a:p>
                  </a:txBody>
                  <a:tcPr marT="91425" marB="91425" marR="91425" marL="91425">
                    <a:lnL cap="flat" cmpd="sng" w="19050">
                      <a:solidFill>
                        <a:srgbClr val="695D46"/>
                      </a:solidFill>
                      <a:prstDash val="solid"/>
                      <a:round/>
                      <a:headEnd len="sm" w="sm" type="none"/>
                      <a:tailEnd len="sm" w="sm" type="none"/>
                    </a:lnL>
                    <a:lnR cap="flat" cmpd="sng" w="19050">
                      <a:solidFill>
                        <a:srgbClr val="695D46"/>
                      </a:solidFill>
                      <a:prstDash val="solid"/>
                      <a:round/>
                      <a:headEnd len="sm" w="sm" type="none"/>
                      <a:tailEnd len="sm" w="sm" type="none"/>
                    </a:lnR>
                    <a:lnT cap="flat" cmpd="sng" w="19050">
                      <a:solidFill>
                        <a:srgbClr val="695D46"/>
                      </a:solidFill>
                      <a:prstDash val="solid"/>
                      <a:round/>
                      <a:headEnd len="sm" w="sm" type="none"/>
                      <a:tailEnd len="sm" w="sm" type="none"/>
                    </a:lnT>
                    <a:lnB cap="flat" cmpd="sng" w="19050">
                      <a:solidFill>
                        <a:srgbClr val="695D46"/>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t>Discusses how Hi-C has helped in visualizing the abstract 3D structure of the genome. High-throughput and long sequencing reads, single cell sequencing and epigenomics data provide us more insights on the 3D genome .</a:t>
                      </a:r>
                      <a:endParaRPr sz="1000" u="none" cap="none" strike="noStrike"/>
                    </a:p>
                  </a:txBody>
                  <a:tcPr marT="91425" marB="91425" marR="91425" marL="91425">
                    <a:lnL cap="flat" cmpd="sng" w="19050">
                      <a:solidFill>
                        <a:srgbClr val="695D46"/>
                      </a:solidFill>
                      <a:prstDash val="solid"/>
                      <a:round/>
                      <a:headEnd len="sm" w="sm" type="none"/>
                      <a:tailEnd len="sm" w="sm" type="none"/>
                    </a:lnL>
                    <a:lnR cap="flat" cmpd="sng" w="19050">
                      <a:solidFill>
                        <a:srgbClr val="695D46"/>
                      </a:solidFill>
                      <a:prstDash val="solid"/>
                      <a:round/>
                      <a:headEnd len="sm" w="sm" type="none"/>
                      <a:tailEnd len="sm" w="sm" type="none"/>
                    </a:lnR>
                    <a:lnT cap="flat" cmpd="sng" w="19050">
                      <a:solidFill>
                        <a:srgbClr val="695D46"/>
                      </a:solidFill>
                      <a:prstDash val="solid"/>
                      <a:round/>
                      <a:headEnd len="sm" w="sm" type="none"/>
                      <a:tailEnd len="sm" w="sm" type="none"/>
                    </a:lnT>
                    <a:lnB cap="flat" cmpd="sng" w="19050">
                      <a:solidFill>
                        <a:srgbClr val="695D46"/>
                      </a:solidFill>
                      <a:prstDash val="solid"/>
                      <a:round/>
                      <a:headEnd len="sm" w="sm" type="none"/>
                      <a:tailEnd len="sm" w="sm" type="none"/>
                    </a:lnB>
                    <a:solidFill>
                      <a:srgbClr val="F3F3F3"/>
                    </a:solidFill>
                  </a:tcPr>
                </a:tc>
              </a:tr>
              <a:tr h="1076950">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t>Comparative Hi-C Reveals that CTCF Underlies Evolution of Chromosomal Domain Architecture</a:t>
                      </a:r>
                      <a:endParaRPr sz="1000" u="none" cap="none" strike="noStrike"/>
                    </a:p>
                  </a:txBody>
                  <a:tcPr marT="91425" marB="91425" marR="91425" marL="91425">
                    <a:lnL cap="flat" cmpd="sng" w="19050">
                      <a:solidFill>
                        <a:srgbClr val="695D46"/>
                      </a:solidFill>
                      <a:prstDash val="solid"/>
                      <a:round/>
                      <a:headEnd len="sm" w="sm" type="none"/>
                      <a:tailEnd len="sm" w="sm" type="none"/>
                    </a:lnL>
                    <a:lnR cap="flat" cmpd="sng" w="19050">
                      <a:solidFill>
                        <a:srgbClr val="695D46"/>
                      </a:solidFill>
                      <a:prstDash val="solid"/>
                      <a:round/>
                      <a:headEnd len="sm" w="sm" type="none"/>
                      <a:tailEnd len="sm" w="sm" type="none"/>
                    </a:lnR>
                    <a:lnT cap="flat" cmpd="sng" w="19050">
                      <a:solidFill>
                        <a:srgbClr val="695D46"/>
                      </a:solidFill>
                      <a:prstDash val="solid"/>
                      <a:round/>
                      <a:headEnd len="sm" w="sm" type="none"/>
                      <a:tailEnd len="sm" w="sm" type="none"/>
                    </a:lnT>
                    <a:lnB cap="flat" cmpd="sng" w="19050">
                      <a:solidFill>
                        <a:srgbClr val="695D46"/>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t>Matteo Vietri Rudan,Christopher Barrington,Stephen Henderson,Christina Ernst, Duncan T.Odom, Amos Tanay,Suzana Hadjur</a:t>
                      </a:r>
                      <a:endParaRPr sz="1000" u="none" cap="none" strike="noStrike"/>
                    </a:p>
                  </a:txBody>
                  <a:tcPr marT="91425" marB="91425" marR="91425" marL="91425">
                    <a:lnL cap="flat" cmpd="sng" w="19050">
                      <a:solidFill>
                        <a:srgbClr val="695D46"/>
                      </a:solidFill>
                      <a:prstDash val="solid"/>
                      <a:round/>
                      <a:headEnd len="sm" w="sm" type="none"/>
                      <a:tailEnd len="sm" w="sm" type="none"/>
                    </a:lnL>
                    <a:lnR cap="flat" cmpd="sng" w="19050">
                      <a:solidFill>
                        <a:srgbClr val="695D46"/>
                      </a:solidFill>
                      <a:prstDash val="solid"/>
                      <a:round/>
                      <a:headEnd len="sm" w="sm" type="none"/>
                      <a:tailEnd len="sm" w="sm" type="none"/>
                    </a:lnR>
                    <a:lnT cap="flat" cmpd="sng" w="19050">
                      <a:solidFill>
                        <a:srgbClr val="695D46"/>
                      </a:solidFill>
                      <a:prstDash val="solid"/>
                      <a:round/>
                      <a:headEnd len="sm" w="sm" type="none"/>
                      <a:tailEnd len="sm" w="sm" type="none"/>
                    </a:lnT>
                    <a:lnB cap="flat" cmpd="sng" w="19050">
                      <a:solidFill>
                        <a:srgbClr val="695D46"/>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t>2015</a:t>
                      </a:r>
                      <a:endParaRPr sz="1000" u="none" cap="none" strike="noStrike"/>
                    </a:p>
                  </a:txBody>
                  <a:tcPr marT="91425" marB="91425" marR="91425" marL="91425">
                    <a:lnL cap="flat" cmpd="sng" w="19050">
                      <a:solidFill>
                        <a:srgbClr val="695D46"/>
                      </a:solidFill>
                      <a:prstDash val="solid"/>
                      <a:round/>
                      <a:headEnd len="sm" w="sm" type="none"/>
                      <a:tailEnd len="sm" w="sm" type="none"/>
                    </a:lnL>
                    <a:lnR cap="flat" cmpd="sng" w="19050">
                      <a:solidFill>
                        <a:srgbClr val="695D46"/>
                      </a:solidFill>
                      <a:prstDash val="solid"/>
                      <a:round/>
                      <a:headEnd len="sm" w="sm" type="none"/>
                      <a:tailEnd len="sm" w="sm" type="none"/>
                    </a:lnR>
                    <a:lnT cap="flat" cmpd="sng" w="19050">
                      <a:solidFill>
                        <a:srgbClr val="695D46"/>
                      </a:solidFill>
                      <a:prstDash val="solid"/>
                      <a:round/>
                      <a:headEnd len="sm" w="sm" type="none"/>
                      <a:tailEnd len="sm" w="sm" type="none"/>
                    </a:lnT>
                    <a:lnB cap="flat" cmpd="sng" w="19050">
                      <a:solidFill>
                        <a:srgbClr val="695D46"/>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t>Tells us how Hi-C is used to detect gene proximity and chromosomal rearrangements. Hi-C approach extends 3C-Seq to map chromatin contacts genome-wide, and it has also been applied to studying in situ chromatin interactions.</a:t>
                      </a:r>
                      <a:endParaRPr sz="1000" u="none" cap="none" strike="noStrike"/>
                    </a:p>
                  </a:txBody>
                  <a:tcPr marT="91425" marB="91425" marR="91425" marL="91425">
                    <a:lnL cap="flat" cmpd="sng" w="19050">
                      <a:solidFill>
                        <a:srgbClr val="695D46"/>
                      </a:solidFill>
                      <a:prstDash val="solid"/>
                      <a:round/>
                      <a:headEnd len="sm" w="sm" type="none"/>
                      <a:tailEnd len="sm" w="sm" type="none"/>
                    </a:lnL>
                    <a:lnR cap="flat" cmpd="sng" w="19050">
                      <a:solidFill>
                        <a:srgbClr val="695D46"/>
                      </a:solidFill>
                      <a:prstDash val="solid"/>
                      <a:round/>
                      <a:headEnd len="sm" w="sm" type="none"/>
                      <a:tailEnd len="sm" w="sm" type="none"/>
                    </a:lnR>
                    <a:lnT cap="flat" cmpd="sng" w="19050">
                      <a:solidFill>
                        <a:srgbClr val="695D46"/>
                      </a:solidFill>
                      <a:prstDash val="solid"/>
                      <a:round/>
                      <a:headEnd len="sm" w="sm" type="none"/>
                      <a:tailEnd len="sm" w="sm" type="none"/>
                    </a:lnT>
                    <a:lnB cap="flat" cmpd="sng" w="19050">
                      <a:solidFill>
                        <a:srgbClr val="695D46"/>
                      </a:solidFill>
                      <a:prstDash val="solid"/>
                      <a:round/>
                      <a:headEnd len="sm" w="sm" type="none"/>
                      <a:tailEnd len="sm" w="sm" type="none"/>
                    </a:lnB>
                    <a:solidFill>
                      <a:srgbClr val="F3F3F3"/>
                    </a:solidFill>
                  </a:tcPr>
                </a:tc>
              </a:tr>
              <a:tr h="777775">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t>A decade of 3C technologies: insights into nuclear organization</a:t>
                      </a:r>
                      <a:endParaRPr sz="1000" u="none" cap="none" strike="noStrike"/>
                    </a:p>
                  </a:txBody>
                  <a:tcPr marT="91425" marB="91425" marR="91425" marL="91425">
                    <a:lnL cap="flat" cmpd="sng" w="19050">
                      <a:solidFill>
                        <a:srgbClr val="695D46"/>
                      </a:solidFill>
                      <a:prstDash val="solid"/>
                      <a:round/>
                      <a:headEnd len="sm" w="sm" type="none"/>
                      <a:tailEnd len="sm" w="sm" type="none"/>
                    </a:lnL>
                    <a:lnR cap="flat" cmpd="sng" w="19050">
                      <a:solidFill>
                        <a:srgbClr val="695D46"/>
                      </a:solidFill>
                      <a:prstDash val="solid"/>
                      <a:round/>
                      <a:headEnd len="sm" w="sm" type="none"/>
                      <a:tailEnd len="sm" w="sm" type="none"/>
                    </a:lnR>
                    <a:lnT cap="flat" cmpd="sng" w="19050">
                      <a:solidFill>
                        <a:srgbClr val="695D46"/>
                      </a:solidFill>
                      <a:prstDash val="solid"/>
                      <a:round/>
                      <a:headEnd len="sm" w="sm" type="none"/>
                      <a:tailEnd len="sm" w="sm" type="none"/>
                    </a:lnT>
                    <a:lnB cap="flat" cmpd="sng" w="19050">
                      <a:solidFill>
                        <a:srgbClr val="695D46"/>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t>Elzo de Wit and Wouter de Laat</a:t>
                      </a:r>
                      <a:endParaRPr sz="1000" u="none" cap="none" strike="noStrike"/>
                    </a:p>
                  </a:txBody>
                  <a:tcPr marT="91425" marB="91425" marR="91425" marL="91425">
                    <a:lnL cap="flat" cmpd="sng" w="19050">
                      <a:solidFill>
                        <a:srgbClr val="695D46"/>
                      </a:solidFill>
                      <a:prstDash val="solid"/>
                      <a:round/>
                      <a:headEnd len="sm" w="sm" type="none"/>
                      <a:tailEnd len="sm" w="sm" type="none"/>
                    </a:lnL>
                    <a:lnR cap="flat" cmpd="sng" w="19050">
                      <a:solidFill>
                        <a:srgbClr val="695D46"/>
                      </a:solidFill>
                      <a:prstDash val="solid"/>
                      <a:round/>
                      <a:headEnd len="sm" w="sm" type="none"/>
                      <a:tailEnd len="sm" w="sm" type="none"/>
                    </a:lnR>
                    <a:lnT cap="flat" cmpd="sng" w="19050">
                      <a:solidFill>
                        <a:srgbClr val="695D46"/>
                      </a:solidFill>
                      <a:prstDash val="solid"/>
                      <a:round/>
                      <a:headEnd len="sm" w="sm" type="none"/>
                      <a:tailEnd len="sm" w="sm" type="none"/>
                    </a:lnT>
                    <a:lnB cap="flat" cmpd="sng" w="19050">
                      <a:solidFill>
                        <a:srgbClr val="695D46"/>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t>2012</a:t>
                      </a:r>
                      <a:endParaRPr sz="1000" u="none" cap="none" strike="noStrike"/>
                    </a:p>
                  </a:txBody>
                  <a:tcPr marT="91425" marB="91425" marR="91425" marL="91425">
                    <a:lnL cap="flat" cmpd="sng" w="19050">
                      <a:solidFill>
                        <a:srgbClr val="695D46"/>
                      </a:solidFill>
                      <a:prstDash val="solid"/>
                      <a:round/>
                      <a:headEnd len="sm" w="sm" type="none"/>
                      <a:tailEnd len="sm" w="sm" type="none"/>
                    </a:lnL>
                    <a:lnR cap="flat" cmpd="sng" w="19050">
                      <a:solidFill>
                        <a:srgbClr val="695D46"/>
                      </a:solidFill>
                      <a:prstDash val="solid"/>
                      <a:round/>
                      <a:headEnd len="sm" w="sm" type="none"/>
                      <a:tailEnd len="sm" w="sm" type="none"/>
                    </a:lnR>
                    <a:lnT cap="flat" cmpd="sng" w="19050">
                      <a:solidFill>
                        <a:srgbClr val="695D46"/>
                      </a:solidFill>
                      <a:prstDash val="solid"/>
                      <a:round/>
                      <a:headEnd len="sm" w="sm" type="none"/>
                      <a:tailEnd len="sm" w="sm" type="none"/>
                    </a:lnT>
                    <a:lnB cap="flat" cmpd="sng" w="19050">
                      <a:solidFill>
                        <a:srgbClr val="695D46"/>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t>Discusses how current 3C, 4C [ chromosome conformation capture-on-chip ], 5C [chromosome conformation capture carbon copy], HiC, and ChIA-PET),have contributed to our current understanding of genome structure</a:t>
                      </a:r>
                      <a:endParaRPr sz="1000" u="none" cap="none" strike="noStrike"/>
                    </a:p>
                  </a:txBody>
                  <a:tcPr marT="91425" marB="91425" marR="91425" marL="91425">
                    <a:lnL cap="flat" cmpd="sng" w="19050">
                      <a:solidFill>
                        <a:srgbClr val="695D46"/>
                      </a:solidFill>
                      <a:prstDash val="solid"/>
                      <a:round/>
                      <a:headEnd len="sm" w="sm" type="none"/>
                      <a:tailEnd len="sm" w="sm" type="none"/>
                    </a:lnL>
                    <a:lnR cap="flat" cmpd="sng" w="19050">
                      <a:solidFill>
                        <a:srgbClr val="695D46"/>
                      </a:solidFill>
                      <a:prstDash val="solid"/>
                      <a:round/>
                      <a:headEnd len="sm" w="sm" type="none"/>
                      <a:tailEnd len="sm" w="sm" type="none"/>
                    </a:lnR>
                    <a:lnT cap="flat" cmpd="sng" w="19050">
                      <a:solidFill>
                        <a:srgbClr val="695D46"/>
                      </a:solidFill>
                      <a:prstDash val="solid"/>
                      <a:round/>
                      <a:headEnd len="sm" w="sm" type="none"/>
                      <a:tailEnd len="sm" w="sm" type="none"/>
                    </a:lnT>
                    <a:lnB cap="flat" cmpd="sng" w="19050">
                      <a:solidFill>
                        <a:srgbClr val="695D46"/>
                      </a:solidFill>
                      <a:prstDash val="solid"/>
                      <a:round/>
                      <a:headEnd len="sm" w="sm" type="none"/>
                      <a:tailEnd len="sm" w="sm" type="none"/>
                    </a:lnB>
                    <a:solidFill>
                      <a:srgbClr val="F3F3F3"/>
                    </a:solidFill>
                  </a:tcPr>
                </a:tc>
              </a:tr>
            </a:tbl>
          </a:graphicData>
        </a:graphic>
      </p:graphicFrame>
      <p:pic>
        <p:nvPicPr>
          <p:cNvPr id="218" name="Google Shape;218;p6"/>
          <p:cNvPicPr preferRelativeResize="0"/>
          <p:nvPr/>
        </p:nvPicPr>
        <p:blipFill rotWithShape="1">
          <a:blip r:embed="rId3">
            <a:alphaModFix/>
          </a:blip>
          <a:srcRect b="0" l="0" r="0" t="0"/>
          <a:stretch/>
        </p:blipFill>
        <p:spPr>
          <a:xfrm>
            <a:off x="8175656" y="255986"/>
            <a:ext cx="701645" cy="7568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17"/>
                                        </p:tgtEl>
                                        <p:attrNameLst>
                                          <p:attrName>style.visibility</p:attrName>
                                        </p:attrNameLst>
                                      </p:cBhvr>
                                      <p:to>
                                        <p:strVal val="visible"/>
                                      </p:to>
                                    </p:set>
                                    <p:anim calcmode="lin" valueType="num">
                                      <p:cBhvr additive="base">
                                        <p:cTn dur="1000"/>
                                        <p:tgtEl>
                                          <p:spTgt spid="217"/>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7"/>
          <p:cNvSpPr txBox="1"/>
          <p:nvPr>
            <p:ph type="title"/>
          </p:nvPr>
        </p:nvSpPr>
        <p:spPr>
          <a:xfrm>
            <a:off x="440000" y="265175"/>
            <a:ext cx="8136900" cy="5430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u="sng"/>
              <a:t>Literature Review</a:t>
            </a:r>
            <a:endParaRPr b="1" u="sng"/>
          </a:p>
          <a:p>
            <a:pPr indent="0" lvl="0" marL="0" rtl="0" algn="l">
              <a:lnSpc>
                <a:spcPct val="100000"/>
              </a:lnSpc>
              <a:spcBef>
                <a:spcPts val="0"/>
              </a:spcBef>
              <a:spcAft>
                <a:spcPts val="0"/>
              </a:spcAft>
              <a:buSzPct val="111111"/>
              <a:buNone/>
            </a:pPr>
            <a:r>
              <a:t/>
            </a:r>
            <a:endParaRPr b="1" u="sng"/>
          </a:p>
        </p:txBody>
      </p:sp>
      <p:pic>
        <p:nvPicPr>
          <p:cNvPr id="224" name="Google Shape;224;p7"/>
          <p:cNvPicPr preferRelativeResize="0"/>
          <p:nvPr/>
        </p:nvPicPr>
        <p:blipFill rotWithShape="1">
          <a:blip r:embed="rId3">
            <a:alphaModFix/>
          </a:blip>
          <a:srcRect b="0" l="0" r="0" t="0"/>
          <a:stretch/>
        </p:blipFill>
        <p:spPr>
          <a:xfrm>
            <a:off x="7559551" y="1508288"/>
            <a:ext cx="1142525" cy="914025"/>
          </a:xfrm>
          <a:prstGeom prst="rect">
            <a:avLst/>
          </a:prstGeom>
          <a:noFill/>
          <a:ln cap="flat" cmpd="sng" w="19050">
            <a:solidFill>
              <a:schemeClr val="dk2"/>
            </a:solidFill>
            <a:prstDash val="solid"/>
            <a:round/>
            <a:headEnd len="sm" w="sm" type="none"/>
            <a:tailEnd len="sm" w="sm" type="none"/>
          </a:ln>
        </p:spPr>
      </p:pic>
      <p:pic>
        <p:nvPicPr>
          <p:cNvPr id="225" name="Google Shape;225;p7"/>
          <p:cNvPicPr preferRelativeResize="0"/>
          <p:nvPr/>
        </p:nvPicPr>
        <p:blipFill rotWithShape="1">
          <a:blip r:embed="rId4">
            <a:alphaModFix/>
          </a:blip>
          <a:srcRect b="0" l="0" r="0" t="0"/>
          <a:stretch/>
        </p:blipFill>
        <p:spPr>
          <a:xfrm>
            <a:off x="7559553" y="2917775"/>
            <a:ext cx="1197525" cy="829400"/>
          </a:xfrm>
          <a:prstGeom prst="rect">
            <a:avLst/>
          </a:prstGeom>
          <a:noFill/>
          <a:ln cap="flat" cmpd="sng" w="19050">
            <a:solidFill>
              <a:schemeClr val="dk2"/>
            </a:solidFill>
            <a:prstDash val="solid"/>
            <a:round/>
            <a:headEnd len="sm" w="sm" type="none"/>
            <a:tailEnd len="sm" w="sm" type="none"/>
          </a:ln>
        </p:spPr>
      </p:pic>
      <p:graphicFrame>
        <p:nvGraphicFramePr>
          <p:cNvPr id="226" name="Google Shape;226;p7"/>
          <p:cNvGraphicFramePr/>
          <p:nvPr/>
        </p:nvGraphicFramePr>
        <p:xfrm>
          <a:off x="440000" y="965675"/>
          <a:ext cx="3000000" cy="3000000"/>
        </p:xfrm>
        <a:graphic>
          <a:graphicData uri="http://schemas.openxmlformats.org/drawingml/2006/table">
            <a:tbl>
              <a:tblPr>
                <a:noFill/>
                <a:tableStyleId>{7D03E8C5-42F0-4389-B8E5-D1F6F54A6690}</a:tableStyleId>
              </a:tblPr>
              <a:tblGrid>
                <a:gridCol w="762300"/>
                <a:gridCol w="2511300"/>
                <a:gridCol w="2131450"/>
                <a:gridCol w="1574775"/>
              </a:tblGrid>
              <a:tr h="269975">
                <a:tc>
                  <a:txBody>
                    <a:bodyPr/>
                    <a:lstStyle/>
                    <a:p>
                      <a:pPr indent="0" lvl="0" marL="0" marR="0" rtl="0" algn="l">
                        <a:lnSpc>
                          <a:spcPct val="100000"/>
                        </a:lnSpc>
                        <a:spcBef>
                          <a:spcPts val="0"/>
                        </a:spcBef>
                        <a:spcAft>
                          <a:spcPts val="0"/>
                        </a:spcAft>
                        <a:buClr>
                          <a:srgbClr val="000000"/>
                        </a:buClr>
                        <a:buSzPts val="900"/>
                        <a:buFont typeface="Arial"/>
                        <a:buNone/>
                      </a:pPr>
                      <a:r>
                        <a:rPr b="1" lang="en" sz="900" u="none" cap="none" strike="noStrike"/>
                        <a:t>Method</a:t>
                      </a:r>
                      <a:endParaRPr b="1" sz="900" u="none" cap="none" strike="noStrike"/>
                    </a:p>
                  </a:txBody>
                  <a:tcPr marT="63500" marB="63500" marR="63500" marL="63500">
                    <a:solidFill>
                      <a:srgbClr val="F4CCCC"/>
                    </a:solidFill>
                  </a:tcPr>
                </a:tc>
                <a:tc>
                  <a:txBody>
                    <a:bodyPr/>
                    <a:lstStyle/>
                    <a:p>
                      <a:pPr indent="0" lvl="0" marL="0" marR="0" rtl="0" algn="l">
                        <a:lnSpc>
                          <a:spcPct val="100000"/>
                        </a:lnSpc>
                        <a:spcBef>
                          <a:spcPts val="0"/>
                        </a:spcBef>
                        <a:spcAft>
                          <a:spcPts val="0"/>
                        </a:spcAft>
                        <a:buClr>
                          <a:srgbClr val="000000"/>
                        </a:buClr>
                        <a:buSzPts val="900"/>
                        <a:buFont typeface="Arial"/>
                        <a:buNone/>
                      </a:pPr>
                      <a:r>
                        <a:rPr b="1" lang="en" sz="900" u="none" cap="none" strike="noStrike"/>
                        <a:t>Description</a:t>
                      </a:r>
                      <a:endParaRPr b="1" sz="900" u="none" cap="none" strike="noStrike"/>
                    </a:p>
                  </a:txBody>
                  <a:tcPr marT="63500" marB="63500" marR="63500" marL="63500">
                    <a:solidFill>
                      <a:srgbClr val="F4CCCC"/>
                    </a:solidFill>
                  </a:tcPr>
                </a:tc>
                <a:tc>
                  <a:txBody>
                    <a:bodyPr/>
                    <a:lstStyle/>
                    <a:p>
                      <a:pPr indent="0" lvl="0" marL="0" marR="0" rtl="0" algn="l">
                        <a:lnSpc>
                          <a:spcPct val="100000"/>
                        </a:lnSpc>
                        <a:spcBef>
                          <a:spcPts val="0"/>
                        </a:spcBef>
                        <a:spcAft>
                          <a:spcPts val="0"/>
                        </a:spcAft>
                        <a:buClr>
                          <a:srgbClr val="000000"/>
                        </a:buClr>
                        <a:buSzPts val="900"/>
                        <a:buFont typeface="Arial"/>
                        <a:buNone/>
                      </a:pPr>
                      <a:r>
                        <a:rPr b="1" lang="en" sz="900" u="none" cap="none" strike="noStrike"/>
                        <a:t>Advantages</a:t>
                      </a:r>
                      <a:endParaRPr b="1" sz="900" u="none" cap="none" strike="noStrike"/>
                    </a:p>
                  </a:txBody>
                  <a:tcPr marT="63500" marB="63500" marR="63500" marL="63500">
                    <a:solidFill>
                      <a:srgbClr val="F4CCCC"/>
                    </a:solidFill>
                  </a:tcPr>
                </a:tc>
                <a:tc>
                  <a:txBody>
                    <a:bodyPr/>
                    <a:lstStyle/>
                    <a:p>
                      <a:pPr indent="0" lvl="0" marL="0" marR="0" rtl="0" algn="l">
                        <a:lnSpc>
                          <a:spcPct val="100000"/>
                        </a:lnSpc>
                        <a:spcBef>
                          <a:spcPts val="0"/>
                        </a:spcBef>
                        <a:spcAft>
                          <a:spcPts val="0"/>
                        </a:spcAft>
                        <a:buClr>
                          <a:srgbClr val="000000"/>
                        </a:buClr>
                        <a:buSzPts val="900"/>
                        <a:buFont typeface="Arial"/>
                        <a:buNone/>
                      </a:pPr>
                      <a:r>
                        <a:rPr b="1" lang="en" sz="900" u="none" cap="none" strike="noStrike"/>
                        <a:t>Disadvantages</a:t>
                      </a:r>
                      <a:endParaRPr b="1" sz="900" u="none" cap="none" strike="noStrike"/>
                    </a:p>
                  </a:txBody>
                  <a:tcPr marT="63500" marB="63500" marR="63500" marL="63500">
                    <a:solidFill>
                      <a:srgbClr val="F4CCCC"/>
                    </a:solidFill>
                  </a:tcPr>
                </a:tc>
              </a:tr>
              <a:tr h="351975">
                <a:tc>
                  <a:txBody>
                    <a:bodyPr/>
                    <a:lstStyle/>
                    <a:p>
                      <a:pPr indent="0" lvl="0" marL="0" marR="0" rtl="0" algn="l">
                        <a:lnSpc>
                          <a:spcPct val="100000"/>
                        </a:lnSpc>
                        <a:spcBef>
                          <a:spcPts val="0"/>
                        </a:spcBef>
                        <a:spcAft>
                          <a:spcPts val="0"/>
                        </a:spcAft>
                        <a:buClr>
                          <a:srgbClr val="000000"/>
                        </a:buClr>
                        <a:buSzPts val="900"/>
                        <a:buFont typeface="Arial"/>
                        <a:buNone/>
                      </a:pPr>
                      <a:r>
                        <a:rPr b="1" lang="en" sz="900" u="sng" cap="none" strike="noStrike"/>
                        <a:t>3C</a:t>
                      </a:r>
                      <a:endParaRPr b="1" sz="900" u="sng" cap="none" strike="noStrike"/>
                    </a:p>
                  </a:txBody>
                  <a:tcPr marT="63500" marB="63500" marR="63500" marL="63500">
                    <a:solidFill>
                      <a:srgbClr val="FFFFFF"/>
                    </a:solidFill>
                  </a:tcPr>
                </a:tc>
                <a:tc>
                  <a:txBody>
                    <a:bodyPr/>
                    <a:lstStyle/>
                    <a:p>
                      <a:pPr indent="0" lvl="0" marL="0" marR="0" rtl="0" algn="l">
                        <a:lnSpc>
                          <a:spcPct val="100000"/>
                        </a:lnSpc>
                        <a:spcBef>
                          <a:spcPts val="0"/>
                        </a:spcBef>
                        <a:spcAft>
                          <a:spcPts val="0"/>
                        </a:spcAft>
                        <a:buClr>
                          <a:srgbClr val="000000"/>
                        </a:buClr>
                        <a:buSzPts val="900"/>
                        <a:buFont typeface="Arial"/>
                        <a:buNone/>
                      </a:pPr>
                      <a:r>
                        <a:rPr lang="en" sz="900" u="none" cap="none" strike="noStrike"/>
                        <a:t>Used to study chromatin structure</a:t>
                      </a:r>
                      <a:endParaRPr sz="900" u="none" cap="none" strike="noStrike"/>
                    </a:p>
                    <a:p>
                      <a:pPr indent="0" lvl="0" marL="0" marR="0" rtl="0" algn="l">
                        <a:lnSpc>
                          <a:spcPct val="100000"/>
                        </a:lnSpc>
                        <a:spcBef>
                          <a:spcPts val="0"/>
                        </a:spcBef>
                        <a:spcAft>
                          <a:spcPts val="0"/>
                        </a:spcAft>
                        <a:buClr>
                          <a:srgbClr val="000000"/>
                        </a:buClr>
                        <a:buSzPts val="900"/>
                        <a:buFont typeface="Arial"/>
                        <a:buNone/>
                      </a:pPr>
                      <a:r>
                        <a:rPr lang="en" sz="900" u="none" cap="none" strike="noStrike"/>
                        <a:t>Basis for several derivative techniques</a:t>
                      </a:r>
                      <a:endParaRPr sz="900" u="none" cap="none" strike="noStrike"/>
                    </a:p>
                  </a:txBody>
                  <a:tcPr marT="63500" marB="63500" marR="63500" marL="63500">
                    <a:solidFill>
                      <a:srgbClr val="FFFFFF"/>
                    </a:solidFill>
                  </a:tcPr>
                </a:tc>
                <a:tc>
                  <a:txBody>
                    <a:bodyPr/>
                    <a:lstStyle/>
                    <a:p>
                      <a:pPr indent="0" lvl="0" marL="0" marR="0" rtl="0" algn="l">
                        <a:lnSpc>
                          <a:spcPct val="100000"/>
                        </a:lnSpc>
                        <a:spcBef>
                          <a:spcPts val="0"/>
                        </a:spcBef>
                        <a:spcAft>
                          <a:spcPts val="0"/>
                        </a:spcAft>
                        <a:buClr>
                          <a:srgbClr val="000000"/>
                        </a:buClr>
                        <a:buSzPts val="900"/>
                        <a:buFont typeface="Arial"/>
                        <a:buNone/>
                      </a:pPr>
                      <a:r>
                        <a:rPr lang="en" sz="900" u="none" cap="none" strike="noStrike"/>
                        <a:t>Highly Quantitative</a:t>
                      </a:r>
                      <a:endParaRPr sz="900" u="none" cap="none" strike="noStrike"/>
                    </a:p>
                    <a:p>
                      <a:pPr indent="0" lvl="0" marL="0" marR="0" rtl="0" algn="l">
                        <a:lnSpc>
                          <a:spcPct val="100000"/>
                        </a:lnSpc>
                        <a:spcBef>
                          <a:spcPts val="0"/>
                        </a:spcBef>
                        <a:spcAft>
                          <a:spcPts val="0"/>
                        </a:spcAft>
                        <a:buClr>
                          <a:srgbClr val="000000"/>
                        </a:buClr>
                        <a:buSzPts val="900"/>
                        <a:buFont typeface="Arial"/>
                        <a:buNone/>
                      </a:pPr>
                      <a:r>
                        <a:rPr lang="en" sz="900" u="none" cap="none" strike="noStrike"/>
                        <a:t>Easy Data Analysis</a:t>
                      </a:r>
                      <a:endParaRPr sz="900" u="none" cap="none" strike="noStrike"/>
                    </a:p>
                  </a:txBody>
                  <a:tcPr marT="63500" marB="63500" marR="63500" marL="63500">
                    <a:solidFill>
                      <a:srgbClr val="FFFFFF"/>
                    </a:solidFill>
                  </a:tcPr>
                </a:tc>
                <a:tc>
                  <a:txBody>
                    <a:bodyPr/>
                    <a:lstStyle/>
                    <a:p>
                      <a:pPr indent="0" lvl="0" marL="0" marR="0" rtl="0" algn="l">
                        <a:lnSpc>
                          <a:spcPct val="100000"/>
                        </a:lnSpc>
                        <a:spcBef>
                          <a:spcPts val="0"/>
                        </a:spcBef>
                        <a:spcAft>
                          <a:spcPts val="0"/>
                        </a:spcAft>
                        <a:buClr>
                          <a:srgbClr val="000000"/>
                        </a:buClr>
                        <a:buSzPts val="900"/>
                        <a:buFont typeface="Arial"/>
                        <a:buNone/>
                      </a:pPr>
                      <a:r>
                        <a:rPr lang="en" sz="900" u="none" cap="none" strike="noStrike"/>
                        <a:t>Large amount of input cells</a:t>
                      </a:r>
                      <a:endParaRPr sz="900" u="none" cap="none" strike="noStrike"/>
                    </a:p>
                  </a:txBody>
                  <a:tcPr marT="63500" marB="63500" marR="63500" marL="63500">
                    <a:solidFill>
                      <a:srgbClr val="FFFFFF"/>
                    </a:solidFill>
                  </a:tcPr>
                </a:tc>
              </a:tr>
              <a:tr h="551475">
                <a:tc>
                  <a:txBody>
                    <a:bodyPr/>
                    <a:lstStyle/>
                    <a:p>
                      <a:pPr indent="0" lvl="0" marL="0" marR="0" rtl="0" algn="l">
                        <a:lnSpc>
                          <a:spcPct val="100000"/>
                        </a:lnSpc>
                        <a:spcBef>
                          <a:spcPts val="0"/>
                        </a:spcBef>
                        <a:spcAft>
                          <a:spcPts val="0"/>
                        </a:spcAft>
                        <a:buClr>
                          <a:srgbClr val="000000"/>
                        </a:buClr>
                        <a:buSzPts val="900"/>
                        <a:buFont typeface="Arial"/>
                        <a:buNone/>
                      </a:pPr>
                      <a:r>
                        <a:rPr b="1" lang="en" sz="900" u="sng" cap="none" strike="noStrike"/>
                        <a:t>4C</a:t>
                      </a:r>
                      <a:endParaRPr b="1" sz="900" u="sng" cap="none" strike="noStrike"/>
                    </a:p>
                  </a:txBody>
                  <a:tcPr marT="63500" marB="63500" marR="63500" marL="63500">
                    <a:solidFill>
                      <a:srgbClr val="FFFFFF"/>
                    </a:solidFill>
                  </a:tcPr>
                </a:tc>
                <a:tc>
                  <a:txBody>
                    <a:bodyPr/>
                    <a:lstStyle/>
                    <a:p>
                      <a:pPr indent="0" lvl="0" marL="0" marR="0" rtl="0" algn="l">
                        <a:lnSpc>
                          <a:spcPct val="100000"/>
                        </a:lnSpc>
                        <a:spcBef>
                          <a:spcPts val="0"/>
                        </a:spcBef>
                        <a:spcAft>
                          <a:spcPts val="0"/>
                        </a:spcAft>
                        <a:buClr>
                          <a:srgbClr val="000000"/>
                        </a:buClr>
                        <a:buSzPts val="900"/>
                        <a:buFont typeface="Arial"/>
                        <a:buNone/>
                      </a:pPr>
                      <a:r>
                        <a:rPr lang="en" sz="900" u="none" cap="none" strike="noStrike"/>
                        <a:t>A derivative 3C method</a:t>
                      </a:r>
                      <a:endParaRPr sz="900" u="none" cap="none" strike="noStrike"/>
                    </a:p>
                    <a:p>
                      <a:pPr indent="0" lvl="0" marL="0" marR="0" rtl="0" algn="l">
                        <a:lnSpc>
                          <a:spcPct val="100000"/>
                        </a:lnSpc>
                        <a:spcBef>
                          <a:spcPts val="0"/>
                        </a:spcBef>
                        <a:spcAft>
                          <a:spcPts val="0"/>
                        </a:spcAft>
                        <a:buClr>
                          <a:srgbClr val="000000"/>
                        </a:buClr>
                        <a:buSzPts val="900"/>
                        <a:buFont typeface="Arial"/>
                        <a:buNone/>
                      </a:pPr>
                      <a:r>
                        <a:rPr lang="en" sz="900" u="none" cap="none" strike="noStrike"/>
                        <a:t>Designed to search the genome for sequences contacting a selected genomic site of interest</a:t>
                      </a:r>
                      <a:endParaRPr sz="900" u="none" cap="none" strike="noStrike"/>
                    </a:p>
                  </a:txBody>
                  <a:tcPr marT="63500" marB="63500" marR="63500" marL="63500">
                    <a:solidFill>
                      <a:srgbClr val="FFFFFF"/>
                    </a:solidFill>
                  </a:tcPr>
                </a:tc>
                <a:tc>
                  <a:txBody>
                    <a:bodyPr/>
                    <a:lstStyle/>
                    <a:p>
                      <a:pPr indent="0" lvl="0" marL="0" marR="0" rtl="0" algn="l">
                        <a:lnSpc>
                          <a:spcPct val="100000"/>
                        </a:lnSpc>
                        <a:spcBef>
                          <a:spcPts val="0"/>
                        </a:spcBef>
                        <a:spcAft>
                          <a:spcPts val="0"/>
                        </a:spcAft>
                        <a:buClr>
                          <a:srgbClr val="000000"/>
                        </a:buClr>
                        <a:buSzPts val="900"/>
                        <a:buFont typeface="Arial"/>
                        <a:buNone/>
                      </a:pPr>
                      <a:r>
                        <a:rPr lang="en" sz="900" u="none" cap="none" strike="noStrike"/>
                        <a:t>Modified and better protocol than 3C</a:t>
                      </a:r>
                      <a:endParaRPr sz="900" u="none" cap="none" strike="noStrike"/>
                    </a:p>
                  </a:txBody>
                  <a:tcPr marT="63500" marB="63500" marR="63500" marL="63500">
                    <a:solidFill>
                      <a:srgbClr val="FFFFFF"/>
                    </a:solidFill>
                  </a:tcPr>
                </a:tc>
                <a:tc>
                  <a:txBody>
                    <a:bodyPr/>
                    <a:lstStyle/>
                    <a:p>
                      <a:pPr indent="0" lvl="0" marL="0" marR="0" rtl="0" algn="l">
                        <a:lnSpc>
                          <a:spcPct val="100000"/>
                        </a:lnSpc>
                        <a:spcBef>
                          <a:spcPts val="0"/>
                        </a:spcBef>
                        <a:spcAft>
                          <a:spcPts val="0"/>
                        </a:spcAft>
                        <a:buClr>
                          <a:srgbClr val="000000"/>
                        </a:buClr>
                        <a:buSzPts val="900"/>
                        <a:buFont typeface="Arial"/>
                        <a:buNone/>
                      </a:pPr>
                      <a:r>
                        <a:rPr lang="en" sz="900" u="none" cap="none" strike="noStrike"/>
                        <a:t>Chromatin interactions must be close and stable to be detected</a:t>
                      </a:r>
                      <a:endParaRPr sz="900" u="none" cap="none" strike="noStrike"/>
                    </a:p>
                  </a:txBody>
                  <a:tcPr marT="63500" marB="63500" marR="63500" marL="63500">
                    <a:solidFill>
                      <a:srgbClr val="FFFFFF"/>
                    </a:solidFill>
                  </a:tcPr>
                </a:tc>
              </a:tr>
              <a:tr h="524550">
                <a:tc>
                  <a:txBody>
                    <a:bodyPr/>
                    <a:lstStyle/>
                    <a:p>
                      <a:pPr indent="0" lvl="0" marL="0" marR="0" rtl="0" algn="l">
                        <a:lnSpc>
                          <a:spcPct val="100000"/>
                        </a:lnSpc>
                        <a:spcBef>
                          <a:spcPts val="0"/>
                        </a:spcBef>
                        <a:spcAft>
                          <a:spcPts val="0"/>
                        </a:spcAft>
                        <a:buClr>
                          <a:srgbClr val="000000"/>
                        </a:buClr>
                        <a:buSzPts val="900"/>
                        <a:buFont typeface="Arial"/>
                        <a:buNone/>
                      </a:pPr>
                      <a:r>
                        <a:rPr b="1" lang="en" sz="900" u="sng" cap="none" strike="noStrike"/>
                        <a:t>5C </a:t>
                      </a:r>
                      <a:endParaRPr b="1" sz="900" u="sng" cap="none" strike="noStrike"/>
                    </a:p>
                  </a:txBody>
                  <a:tcPr marT="63500" marB="63500" marR="63500" marL="63500">
                    <a:solidFill>
                      <a:srgbClr val="FFFFFF"/>
                    </a:solidFill>
                  </a:tcPr>
                </a:tc>
                <a:tc>
                  <a:txBody>
                    <a:bodyPr/>
                    <a:lstStyle/>
                    <a:p>
                      <a:pPr indent="0" lvl="0" marL="0" marR="0" rtl="0" algn="l">
                        <a:lnSpc>
                          <a:spcPct val="100000"/>
                        </a:lnSpc>
                        <a:spcBef>
                          <a:spcPts val="0"/>
                        </a:spcBef>
                        <a:spcAft>
                          <a:spcPts val="0"/>
                        </a:spcAft>
                        <a:buClr>
                          <a:srgbClr val="000000"/>
                        </a:buClr>
                        <a:buSzPts val="900"/>
                        <a:buFont typeface="Arial"/>
                        <a:buNone/>
                      </a:pPr>
                      <a:r>
                        <a:rPr lang="en" sz="900" u="none" cap="none" strike="noStrike"/>
                        <a:t>Known as 3C-Carbon Copy.</a:t>
                      </a:r>
                      <a:endParaRPr sz="900" u="none" cap="none" strike="noStrike"/>
                    </a:p>
                    <a:p>
                      <a:pPr indent="0" lvl="0" marL="0" marR="0" rtl="0" algn="l">
                        <a:lnSpc>
                          <a:spcPct val="100000"/>
                        </a:lnSpc>
                        <a:spcBef>
                          <a:spcPts val="0"/>
                        </a:spcBef>
                        <a:spcAft>
                          <a:spcPts val="0"/>
                        </a:spcAft>
                        <a:buClr>
                          <a:srgbClr val="000000"/>
                        </a:buClr>
                        <a:buSzPts val="900"/>
                        <a:buFont typeface="Arial"/>
                        <a:buNone/>
                      </a:pPr>
                      <a:r>
                        <a:rPr lang="en" sz="900" u="none" cap="none" strike="noStrike"/>
                        <a:t>Detects interactions between all restriction fragments within a given region</a:t>
                      </a:r>
                      <a:endParaRPr sz="900" u="none" cap="none" strike="noStrike"/>
                    </a:p>
                  </a:txBody>
                  <a:tcPr marT="63500" marB="63500" marR="63500" marL="63500">
                    <a:solidFill>
                      <a:srgbClr val="FFFFFF"/>
                    </a:solidFill>
                  </a:tcPr>
                </a:tc>
                <a:tc>
                  <a:txBody>
                    <a:bodyPr/>
                    <a:lstStyle/>
                    <a:p>
                      <a:pPr indent="0" lvl="0" marL="0" marR="0" rtl="0" algn="l">
                        <a:lnSpc>
                          <a:spcPct val="100000"/>
                        </a:lnSpc>
                        <a:spcBef>
                          <a:spcPts val="0"/>
                        </a:spcBef>
                        <a:spcAft>
                          <a:spcPts val="0"/>
                        </a:spcAft>
                        <a:buClr>
                          <a:srgbClr val="000000"/>
                        </a:buClr>
                        <a:buSzPts val="900"/>
                        <a:buFont typeface="Arial"/>
                        <a:buNone/>
                      </a:pPr>
                      <a:r>
                        <a:rPr lang="en" sz="900" u="none" cap="none" strike="noStrike"/>
                        <a:t>High efficiency</a:t>
                      </a:r>
                      <a:endParaRPr sz="900" u="none" cap="none" strike="noStrike"/>
                    </a:p>
                  </a:txBody>
                  <a:tcPr marT="63500" marB="63500" marR="63500" marL="63500">
                    <a:solidFill>
                      <a:srgbClr val="FFFFFF"/>
                    </a:solidFill>
                  </a:tcPr>
                </a:tc>
                <a:tc>
                  <a:txBody>
                    <a:bodyPr/>
                    <a:lstStyle/>
                    <a:p>
                      <a:pPr indent="0" lvl="0" marL="0" marR="0" rtl="0" algn="l">
                        <a:lnSpc>
                          <a:spcPct val="100000"/>
                        </a:lnSpc>
                        <a:spcBef>
                          <a:spcPts val="0"/>
                        </a:spcBef>
                        <a:spcAft>
                          <a:spcPts val="0"/>
                        </a:spcAft>
                        <a:buClr>
                          <a:srgbClr val="000000"/>
                        </a:buClr>
                        <a:buSzPts val="900"/>
                        <a:buFont typeface="Arial"/>
                        <a:buNone/>
                      </a:pPr>
                      <a:r>
                        <a:rPr lang="en" sz="900" u="none" cap="none" strike="noStrike"/>
                        <a:t>Cannot detect contact larger than a few MBs</a:t>
                      </a:r>
                      <a:endParaRPr sz="900" u="none" cap="none" strike="noStrike"/>
                    </a:p>
                  </a:txBody>
                  <a:tcPr marT="63500" marB="63500" marR="63500" marL="63500">
                    <a:solidFill>
                      <a:srgbClr val="FFFFFF"/>
                    </a:solidFill>
                  </a:tcPr>
                </a:tc>
              </a:tr>
              <a:tr h="525000">
                <a:tc>
                  <a:txBody>
                    <a:bodyPr/>
                    <a:lstStyle/>
                    <a:p>
                      <a:pPr indent="0" lvl="0" marL="0" marR="0" rtl="0" algn="l">
                        <a:lnSpc>
                          <a:spcPct val="100000"/>
                        </a:lnSpc>
                        <a:spcBef>
                          <a:spcPts val="0"/>
                        </a:spcBef>
                        <a:spcAft>
                          <a:spcPts val="0"/>
                        </a:spcAft>
                        <a:buClr>
                          <a:srgbClr val="000000"/>
                        </a:buClr>
                        <a:buSzPts val="900"/>
                        <a:buFont typeface="Arial"/>
                        <a:buNone/>
                      </a:pPr>
                      <a:r>
                        <a:rPr b="1" lang="en" sz="900" u="sng" cap="none" strike="noStrike"/>
                        <a:t>Hi-C</a:t>
                      </a:r>
                      <a:endParaRPr b="1" sz="900" u="sng" cap="none" strike="noStrike"/>
                    </a:p>
                  </a:txBody>
                  <a:tcPr marT="63500" marB="63500" marR="63500" marL="63500">
                    <a:solidFill>
                      <a:srgbClr val="FFFFFF"/>
                    </a:solidFill>
                  </a:tcPr>
                </a:tc>
                <a:tc>
                  <a:txBody>
                    <a:bodyPr/>
                    <a:lstStyle/>
                    <a:p>
                      <a:pPr indent="0" lvl="0" marL="0" marR="0" rtl="0" algn="l">
                        <a:lnSpc>
                          <a:spcPct val="100000"/>
                        </a:lnSpc>
                        <a:spcBef>
                          <a:spcPts val="0"/>
                        </a:spcBef>
                        <a:spcAft>
                          <a:spcPts val="0"/>
                        </a:spcAft>
                        <a:buClr>
                          <a:srgbClr val="000000"/>
                        </a:buClr>
                        <a:buSzPts val="900"/>
                        <a:buFont typeface="Arial"/>
                        <a:buNone/>
                      </a:pPr>
                      <a:r>
                        <a:rPr lang="en" sz="900" u="none" cap="none" strike="noStrike"/>
                        <a:t>Capable of identifying long range interactions</a:t>
                      </a:r>
                      <a:endParaRPr sz="900" u="none" cap="none" strike="noStrike"/>
                    </a:p>
                    <a:p>
                      <a:pPr indent="0" lvl="0" marL="0" marR="0" rtl="0" algn="l">
                        <a:lnSpc>
                          <a:spcPct val="100000"/>
                        </a:lnSpc>
                        <a:spcBef>
                          <a:spcPts val="0"/>
                        </a:spcBef>
                        <a:spcAft>
                          <a:spcPts val="0"/>
                        </a:spcAft>
                        <a:buClr>
                          <a:srgbClr val="000000"/>
                        </a:buClr>
                        <a:buSzPts val="900"/>
                        <a:buFont typeface="Arial"/>
                        <a:buNone/>
                      </a:pPr>
                      <a:r>
                        <a:rPr lang="en" sz="900" u="none" cap="none" strike="noStrike"/>
                        <a:t>Used to analyze genome-wide chromatin organization</a:t>
                      </a:r>
                      <a:endParaRPr sz="900" u="none" cap="none" strike="noStrike"/>
                    </a:p>
                  </a:txBody>
                  <a:tcPr marT="63500" marB="63500" marR="63500" marL="63500">
                    <a:solidFill>
                      <a:srgbClr val="FFFFFF"/>
                    </a:solidFill>
                  </a:tcPr>
                </a:tc>
                <a:tc>
                  <a:txBody>
                    <a:bodyPr/>
                    <a:lstStyle/>
                    <a:p>
                      <a:pPr indent="0" lvl="0" marL="0" marR="0" rtl="0" algn="l">
                        <a:lnSpc>
                          <a:spcPct val="100000"/>
                        </a:lnSpc>
                        <a:spcBef>
                          <a:spcPts val="0"/>
                        </a:spcBef>
                        <a:spcAft>
                          <a:spcPts val="0"/>
                        </a:spcAft>
                        <a:buClr>
                          <a:srgbClr val="000000"/>
                        </a:buClr>
                        <a:buSzPts val="900"/>
                        <a:buFont typeface="Arial"/>
                        <a:buNone/>
                      </a:pPr>
                      <a:r>
                        <a:rPr lang="en" sz="900" u="none" cap="none" strike="noStrike"/>
                        <a:t>Interactions can be detected even over relatively large genomic-distances</a:t>
                      </a:r>
                      <a:endParaRPr sz="900" u="none" cap="none" strike="noStrike"/>
                    </a:p>
                    <a:p>
                      <a:pPr indent="0" lvl="0" marL="0" marR="0" rtl="0" algn="l">
                        <a:lnSpc>
                          <a:spcPct val="100000"/>
                        </a:lnSpc>
                        <a:spcBef>
                          <a:spcPts val="0"/>
                        </a:spcBef>
                        <a:spcAft>
                          <a:spcPts val="0"/>
                        </a:spcAft>
                        <a:buClr>
                          <a:srgbClr val="000000"/>
                        </a:buClr>
                        <a:buSzPts val="900"/>
                        <a:buFont typeface="Arial"/>
                        <a:buNone/>
                      </a:pPr>
                      <a:r>
                        <a:rPr lang="en" sz="900" u="none" cap="none" strike="noStrike"/>
                        <a:t>Can detect in-cis interactions and trans-interactions</a:t>
                      </a:r>
                      <a:endParaRPr sz="900" u="none" cap="none" strike="noStrike"/>
                    </a:p>
                  </a:txBody>
                  <a:tcPr marT="63500" marB="63500" marR="63500" marL="63500">
                    <a:solidFill>
                      <a:srgbClr val="FFFFFF"/>
                    </a:solidFill>
                  </a:tcPr>
                </a:tc>
                <a:tc>
                  <a:txBody>
                    <a:bodyPr/>
                    <a:lstStyle/>
                    <a:p>
                      <a:pPr indent="0" lvl="0" marL="0" marR="0" rtl="0" algn="l">
                        <a:lnSpc>
                          <a:spcPct val="100000"/>
                        </a:lnSpc>
                        <a:spcBef>
                          <a:spcPts val="0"/>
                        </a:spcBef>
                        <a:spcAft>
                          <a:spcPts val="0"/>
                        </a:spcAft>
                        <a:buClr>
                          <a:srgbClr val="000000"/>
                        </a:buClr>
                        <a:buSzPts val="900"/>
                        <a:buFont typeface="Arial"/>
                        <a:buNone/>
                      </a:pPr>
                      <a:r>
                        <a:rPr lang="en" sz="900" u="none" cap="none" strike="noStrike"/>
                        <a:t>Low resolution</a:t>
                      </a:r>
                      <a:endParaRPr sz="900" u="none" cap="none" strike="noStrike"/>
                    </a:p>
                    <a:p>
                      <a:pPr indent="0" lvl="0" marL="0" marR="0" rtl="0" algn="l">
                        <a:lnSpc>
                          <a:spcPct val="100000"/>
                        </a:lnSpc>
                        <a:spcBef>
                          <a:spcPts val="0"/>
                        </a:spcBef>
                        <a:spcAft>
                          <a:spcPts val="0"/>
                        </a:spcAft>
                        <a:buClr>
                          <a:srgbClr val="000000"/>
                        </a:buClr>
                        <a:buSzPts val="900"/>
                        <a:buFont typeface="Arial"/>
                        <a:buNone/>
                      </a:pPr>
                      <a:r>
                        <a:rPr lang="en" sz="900" u="none" cap="none" strike="noStrike"/>
                        <a:t>Deep sequencing needed</a:t>
                      </a:r>
                      <a:endParaRPr sz="900" u="none" cap="none" strike="noStrike"/>
                    </a:p>
                  </a:txBody>
                  <a:tcPr marT="63500" marB="63500" marR="63500" marL="63500">
                    <a:solidFill>
                      <a:srgbClr val="FFFFFF"/>
                    </a:solidFill>
                  </a:tcPr>
                </a:tc>
              </a:tr>
              <a:tr h="498775">
                <a:tc>
                  <a:txBody>
                    <a:bodyPr/>
                    <a:lstStyle/>
                    <a:p>
                      <a:pPr indent="0" lvl="0" marL="0" marR="0" rtl="0" algn="l">
                        <a:lnSpc>
                          <a:spcPct val="100000"/>
                        </a:lnSpc>
                        <a:spcBef>
                          <a:spcPts val="0"/>
                        </a:spcBef>
                        <a:spcAft>
                          <a:spcPts val="0"/>
                        </a:spcAft>
                        <a:buClr>
                          <a:srgbClr val="000000"/>
                        </a:buClr>
                        <a:buSzPts val="900"/>
                        <a:buFont typeface="Arial"/>
                        <a:buNone/>
                      </a:pPr>
                      <a:r>
                        <a:rPr b="1" lang="en" sz="900" u="sng" cap="none" strike="noStrike"/>
                        <a:t>Statistical Techniques</a:t>
                      </a:r>
                      <a:endParaRPr b="1" sz="900" u="sng" cap="none" strike="noStrike"/>
                    </a:p>
                  </a:txBody>
                  <a:tcPr marT="63500" marB="63500" marR="63500" marL="63500">
                    <a:solidFill>
                      <a:srgbClr val="FFFFFF"/>
                    </a:solidFill>
                  </a:tcPr>
                </a:tc>
                <a:tc>
                  <a:txBody>
                    <a:bodyPr/>
                    <a:lstStyle/>
                    <a:p>
                      <a:pPr indent="0" lvl="0" marL="0" marR="0" rtl="0" algn="l">
                        <a:lnSpc>
                          <a:spcPct val="100000"/>
                        </a:lnSpc>
                        <a:spcBef>
                          <a:spcPts val="0"/>
                        </a:spcBef>
                        <a:spcAft>
                          <a:spcPts val="0"/>
                        </a:spcAft>
                        <a:buClr>
                          <a:srgbClr val="000000"/>
                        </a:buClr>
                        <a:buSzPts val="900"/>
                        <a:buFont typeface="Arial"/>
                        <a:buNone/>
                      </a:pPr>
                      <a:r>
                        <a:rPr lang="en" sz="900" u="none" cap="none" strike="noStrike"/>
                        <a:t>Used in statistical analysis of raw research data.</a:t>
                      </a:r>
                      <a:endParaRPr sz="900" u="none" cap="none" strike="noStrike"/>
                    </a:p>
                    <a:p>
                      <a:pPr indent="0" lvl="0" marL="0" marR="0" rtl="0" algn="l">
                        <a:lnSpc>
                          <a:spcPct val="100000"/>
                        </a:lnSpc>
                        <a:spcBef>
                          <a:spcPts val="0"/>
                        </a:spcBef>
                        <a:spcAft>
                          <a:spcPts val="0"/>
                        </a:spcAft>
                        <a:buClr>
                          <a:srgbClr val="000000"/>
                        </a:buClr>
                        <a:buSzPts val="900"/>
                        <a:buFont typeface="Arial"/>
                        <a:buNone/>
                      </a:pPr>
                      <a:r>
                        <a:rPr lang="en" sz="900" u="none" cap="none" strike="noStrike"/>
                        <a:t>Provides different ways to assess the robustness of research outputs.</a:t>
                      </a:r>
                      <a:endParaRPr sz="900" u="none" cap="none" strike="noStrike"/>
                    </a:p>
                  </a:txBody>
                  <a:tcPr marT="63500" marB="63500" marR="63500" marL="63500">
                    <a:solidFill>
                      <a:srgbClr val="FFFFFF"/>
                    </a:solidFill>
                  </a:tcPr>
                </a:tc>
                <a:tc>
                  <a:txBody>
                    <a:bodyPr/>
                    <a:lstStyle/>
                    <a:p>
                      <a:pPr indent="0" lvl="0" marL="0" marR="0" rtl="0" algn="l">
                        <a:lnSpc>
                          <a:spcPct val="100000"/>
                        </a:lnSpc>
                        <a:spcBef>
                          <a:spcPts val="0"/>
                        </a:spcBef>
                        <a:spcAft>
                          <a:spcPts val="0"/>
                        </a:spcAft>
                        <a:buClr>
                          <a:srgbClr val="000000"/>
                        </a:buClr>
                        <a:buSzPts val="900"/>
                        <a:buFont typeface="Arial"/>
                        <a:buNone/>
                      </a:pPr>
                      <a:r>
                        <a:rPr lang="en" sz="900" u="none" cap="none" strike="noStrike"/>
                        <a:t>Flexibility - Fits data Better</a:t>
                      </a:r>
                      <a:endParaRPr sz="900" u="none" cap="none" strike="noStrike"/>
                    </a:p>
                    <a:p>
                      <a:pPr indent="0" lvl="0" marL="0" marR="0" rtl="0" algn="l">
                        <a:lnSpc>
                          <a:spcPct val="100000"/>
                        </a:lnSpc>
                        <a:spcBef>
                          <a:spcPts val="0"/>
                        </a:spcBef>
                        <a:spcAft>
                          <a:spcPts val="0"/>
                        </a:spcAft>
                        <a:buClr>
                          <a:srgbClr val="000000"/>
                        </a:buClr>
                        <a:buSzPts val="900"/>
                        <a:buFont typeface="Arial"/>
                        <a:buNone/>
                      </a:pPr>
                      <a:r>
                        <a:rPr lang="en" sz="900" u="none" cap="none" strike="noStrike"/>
                        <a:t>Can handle inputs of variable lengths</a:t>
                      </a:r>
                      <a:endParaRPr sz="900" u="none" cap="none" strike="noStrike"/>
                    </a:p>
                  </a:txBody>
                  <a:tcPr marT="63500" marB="63500" marR="63500" marL="63500">
                    <a:solidFill>
                      <a:srgbClr val="FFFFFF"/>
                    </a:solidFill>
                  </a:tcPr>
                </a:tc>
                <a:tc>
                  <a:txBody>
                    <a:bodyPr/>
                    <a:lstStyle/>
                    <a:p>
                      <a:pPr indent="0" lvl="0" marL="0" marR="0" rtl="0" algn="l">
                        <a:lnSpc>
                          <a:spcPct val="100000"/>
                        </a:lnSpc>
                        <a:spcBef>
                          <a:spcPts val="0"/>
                        </a:spcBef>
                        <a:spcAft>
                          <a:spcPts val="0"/>
                        </a:spcAft>
                        <a:buClr>
                          <a:srgbClr val="000000"/>
                        </a:buClr>
                        <a:buSzPts val="900"/>
                        <a:buFont typeface="Arial"/>
                        <a:buNone/>
                      </a:pPr>
                      <a:r>
                        <a:rPr lang="en" sz="900" u="none" cap="none" strike="noStrike"/>
                        <a:t>High memory and compute time</a:t>
                      </a:r>
                      <a:endParaRPr sz="900" u="none" cap="none" strike="noStrike"/>
                    </a:p>
                  </a:txBody>
                  <a:tcPr marT="63500" marB="63500" marR="63500" marL="63500">
                    <a:solidFill>
                      <a:srgbClr val="FFFFFF"/>
                    </a:solidFill>
                  </a:tcPr>
                </a:tc>
              </a:tr>
              <a:tr h="550425">
                <a:tc>
                  <a:txBody>
                    <a:bodyPr/>
                    <a:lstStyle/>
                    <a:p>
                      <a:pPr indent="0" lvl="0" marL="0" marR="0" rtl="0" algn="l">
                        <a:lnSpc>
                          <a:spcPct val="100000"/>
                        </a:lnSpc>
                        <a:spcBef>
                          <a:spcPts val="0"/>
                        </a:spcBef>
                        <a:spcAft>
                          <a:spcPts val="0"/>
                        </a:spcAft>
                        <a:buClr>
                          <a:srgbClr val="000000"/>
                        </a:buClr>
                        <a:buSzPts val="900"/>
                        <a:buFont typeface="Arial"/>
                        <a:buNone/>
                      </a:pPr>
                      <a:r>
                        <a:rPr b="1" lang="en" sz="900" u="sng" cap="none" strike="noStrike"/>
                        <a:t>Deep Learning</a:t>
                      </a:r>
                      <a:endParaRPr b="1" sz="900" u="sng" cap="none" strike="noStrike"/>
                    </a:p>
                  </a:txBody>
                  <a:tcPr marT="63500" marB="63500" marR="63500" marL="63500">
                    <a:solidFill>
                      <a:srgbClr val="FFFFFF"/>
                    </a:solidFill>
                  </a:tcPr>
                </a:tc>
                <a:tc>
                  <a:txBody>
                    <a:bodyPr/>
                    <a:lstStyle/>
                    <a:p>
                      <a:pPr indent="0" lvl="0" marL="0" marR="0" rtl="0" algn="l">
                        <a:lnSpc>
                          <a:spcPct val="100000"/>
                        </a:lnSpc>
                        <a:spcBef>
                          <a:spcPts val="0"/>
                        </a:spcBef>
                        <a:spcAft>
                          <a:spcPts val="0"/>
                        </a:spcAft>
                        <a:buClr>
                          <a:srgbClr val="000000"/>
                        </a:buClr>
                        <a:buSzPts val="900"/>
                        <a:buFont typeface="Arial"/>
                        <a:buNone/>
                      </a:pPr>
                      <a:r>
                        <a:rPr lang="en" sz="900" u="none" cap="none" strike="noStrike"/>
                        <a:t>Class of machine learning algorithms</a:t>
                      </a:r>
                      <a:endParaRPr sz="900" u="none" cap="none" strike="noStrike"/>
                    </a:p>
                    <a:p>
                      <a:pPr indent="0" lvl="0" marL="0" marR="0" rtl="0" algn="l">
                        <a:lnSpc>
                          <a:spcPct val="100000"/>
                        </a:lnSpc>
                        <a:spcBef>
                          <a:spcPts val="0"/>
                        </a:spcBef>
                        <a:spcAft>
                          <a:spcPts val="0"/>
                        </a:spcAft>
                        <a:buClr>
                          <a:srgbClr val="000000"/>
                        </a:buClr>
                        <a:buSzPts val="900"/>
                        <a:buFont typeface="Arial"/>
                        <a:buNone/>
                      </a:pPr>
                      <a:r>
                        <a:rPr lang="en" sz="900" u="none" cap="none" strike="noStrike"/>
                        <a:t>Create models with several hidden layers of neural networks to make accurate predictions.</a:t>
                      </a:r>
                      <a:endParaRPr sz="900" u="none" cap="none" strike="noStrike"/>
                    </a:p>
                  </a:txBody>
                  <a:tcPr marT="63500" marB="63500" marR="63500" marL="63500">
                    <a:solidFill>
                      <a:srgbClr val="FFFFFF"/>
                    </a:solidFill>
                  </a:tcPr>
                </a:tc>
                <a:tc>
                  <a:txBody>
                    <a:bodyPr/>
                    <a:lstStyle/>
                    <a:p>
                      <a:pPr indent="0" lvl="0" marL="0" marR="0" rtl="0" algn="l">
                        <a:lnSpc>
                          <a:spcPct val="100000"/>
                        </a:lnSpc>
                        <a:spcBef>
                          <a:spcPts val="0"/>
                        </a:spcBef>
                        <a:spcAft>
                          <a:spcPts val="0"/>
                        </a:spcAft>
                        <a:buClr>
                          <a:srgbClr val="000000"/>
                        </a:buClr>
                        <a:buSzPts val="900"/>
                        <a:buFont typeface="Arial"/>
                        <a:buNone/>
                      </a:pPr>
                      <a:r>
                        <a:rPr lang="en" sz="900" u="none" cap="none" strike="noStrike"/>
                        <a:t>Efficient at Delivering High-quality Results</a:t>
                      </a:r>
                      <a:endParaRPr sz="900" u="none" cap="none" strike="noStrike"/>
                    </a:p>
                    <a:p>
                      <a:pPr indent="0" lvl="0" marL="0" marR="0" rtl="0" algn="l">
                        <a:lnSpc>
                          <a:spcPct val="100000"/>
                        </a:lnSpc>
                        <a:spcBef>
                          <a:spcPts val="0"/>
                        </a:spcBef>
                        <a:spcAft>
                          <a:spcPts val="0"/>
                        </a:spcAft>
                        <a:buClr>
                          <a:srgbClr val="000000"/>
                        </a:buClr>
                        <a:buSzPts val="900"/>
                        <a:buFont typeface="Arial"/>
                        <a:buNone/>
                      </a:pPr>
                      <a:r>
                        <a:rPr lang="en" sz="900" u="none" cap="none" strike="noStrike"/>
                        <a:t>Best Results with Unstructured Data</a:t>
                      </a:r>
                      <a:endParaRPr sz="900" u="none" cap="none" strike="noStrike"/>
                    </a:p>
                    <a:p>
                      <a:pPr indent="0" lvl="0" marL="0" marR="0" rtl="0" algn="l">
                        <a:lnSpc>
                          <a:spcPct val="100000"/>
                        </a:lnSpc>
                        <a:spcBef>
                          <a:spcPts val="0"/>
                        </a:spcBef>
                        <a:spcAft>
                          <a:spcPts val="0"/>
                        </a:spcAft>
                        <a:buClr>
                          <a:srgbClr val="000000"/>
                        </a:buClr>
                        <a:buSzPts val="900"/>
                        <a:buFont typeface="Arial"/>
                        <a:buNone/>
                      </a:pPr>
                      <a:r>
                        <a:rPr lang="en" sz="900" u="none" cap="none" strike="noStrike"/>
                        <a:t>No Need for Feature Engineering</a:t>
                      </a:r>
                      <a:endParaRPr sz="900" u="none" cap="none" strike="noStrike"/>
                    </a:p>
                  </a:txBody>
                  <a:tcPr marT="63500" marB="63500" marR="63500" marL="63500">
                    <a:solidFill>
                      <a:srgbClr val="FFFFFF"/>
                    </a:solidFill>
                  </a:tcPr>
                </a:tc>
                <a:tc>
                  <a:txBody>
                    <a:bodyPr/>
                    <a:lstStyle/>
                    <a:p>
                      <a:pPr indent="0" lvl="0" marL="0" marR="0" rtl="0" algn="l">
                        <a:lnSpc>
                          <a:spcPct val="100000"/>
                        </a:lnSpc>
                        <a:spcBef>
                          <a:spcPts val="0"/>
                        </a:spcBef>
                        <a:spcAft>
                          <a:spcPts val="0"/>
                        </a:spcAft>
                        <a:buClr>
                          <a:srgbClr val="000000"/>
                        </a:buClr>
                        <a:buSzPts val="900"/>
                        <a:buFont typeface="Arial"/>
                        <a:buNone/>
                      </a:pPr>
                      <a:r>
                        <a:rPr lang="en" sz="900" u="none" cap="none" strike="noStrike"/>
                        <a:t>Requires very large amount of data</a:t>
                      </a:r>
                      <a:endParaRPr sz="900" u="none" cap="none" strike="noStrike"/>
                    </a:p>
                    <a:p>
                      <a:pPr indent="0" lvl="0" marL="0" marR="0" rtl="0" algn="l">
                        <a:lnSpc>
                          <a:spcPct val="100000"/>
                        </a:lnSpc>
                        <a:spcBef>
                          <a:spcPts val="0"/>
                        </a:spcBef>
                        <a:spcAft>
                          <a:spcPts val="0"/>
                        </a:spcAft>
                        <a:buClr>
                          <a:srgbClr val="000000"/>
                        </a:buClr>
                        <a:buSzPts val="900"/>
                        <a:buFont typeface="Arial"/>
                        <a:buNone/>
                      </a:pPr>
                      <a:r>
                        <a:rPr lang="en" sz="900" u="none" cap="none" strike="noStrike"/>
                        <a:t>Extremely expensive to train due to complex data models</a:t>
                      </a:r>
                      <a:endParaRPr sz="900" u="none" cap="none" strike="noStrike"/>
                    </a:p>
                  </a:txBody>
                  <a:tcPr marT="63500" marB="63500" marR="63500" marL="63500">
                    <a:solidFill>
                      <a:srgbClr val="FFFFFF"/>
                    </a:solidFill>
                  </a:tcPr>
                </a:tc>
              </a:tr>
            </a:tbl>
          </a:graphicData>
        </a:graphic>
      </p:graphicFrame>
      <p:pic>
        <p:nvPicPr>
          <p:cNvPr id="227" name="Google Shape;227;p7"/>
          <p:cNvPicPr preferRelativeResize="0"/>
          <p:nvPr/>
        </p:nvPicPr>
        <p:blipFill rotWithShape="1">
          <a:blip r:embed="rId5">
            <a:alphaModFix/>
          </a:blip>
          <a:srcRect b="0" l="0" r="0" t="0"/>
          <a:stretch/>
        </p:blipFill>
        <p:spPr>
          <a:xfrm>
            <a:off x="8175656" y="255986"/>
            <a:ext cx="701645" cy="7568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8"/>
          <p:cNvSpPr txBox="1"/>
          <p:nvPr>
            <p:ph type="title"/>
          </p:nvPr>
        </p:nvSpPr>
        <p:spPr>
          <a:xfrm>
            <a:off x="819150" y="362925"/>
            <a:ext cx="7505700" cy="5430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u="sng"/>
              <a:t>Motivation</a:t>
            </a:r>
            <a:endParaRPr b="1" u="sng"/>
          </a:p>
        </p:txBody>
      </p:sp>
      <p:sp>
        <p:nvSpPr>
          <p:cNvPr id="233" name="Google Shape;233;p8"/>
          <p:cNvSpPr txBox="1"/>
          <p:nvPr/>
        </p:nvSpPr>
        <p:spPr>
          <a:xfrm>
            <a:off x="542400" y="929200"/>
            <a:ext cx="5934000" cy="2696700"/>
          </a:xfrm>
          <a:prstGeom prst="rect">
            <a:avLst/>
          </a:prstGeom>
          <a:solidFill>
            <a:srgbClr val="F4CCCC"/>
          </a:solidFill>
          <a:ln>
            <a:noFill/>
          </a:ln>
        </p:spPr>
        <p:txBody>
          <a:bodyPr anchorCtr="0" anchor="t" bIns="91425" lIns="91425" spcFirstLastPara="1" rIns="91425" wrap="square" tIns="91425">
            <a:spAutoFit/>
          </a:bodyPr>
          <a:lstStyle/>
          <a:p>
            <a:pPr indent="-330200" lvl="0" marL="457200" marR="0" rtl="0" algn="just">
              <a:lnSpc>
                <a:spcPct val="115000"/>
              </a:lnSpc>
              <a:spcBef>
                <a:spcPts val="0"/>
              </a:spcBef>
              <a:spcAft>
                <a:spcPts val="0"/>
              </a:spcAft>
              <a:buClr>
                <a:srgbClr val="000000"/>
              </a:buClr>
              <a:buSzPts val="1600"/>
              <a:buFont typeface="Arial"/>
              <a:buChar char="●"/>
            </a:pPr>
            <a:r>
              <a:rPr b="0" i="0" lang="en" sz="1600" u="none" cap="none" strike="noStrike">
                <a:solidFill>
                  <a:srgbClr val="000000"/>
                </a:solidFill>
                <a:latin typeface="Arial"/>
                <a:ea typeface="Arial"/>
                <a:cs typeface="Arial"/>
                <a:sym typeface="Arial"/>
              </a:rPr>
              <a:t>Genes account for only 2% of the genomes</a:t>
            </a:r>
            <a:endParaRPr b="0" i="0" sz="1600" u="none" cap="none" strike="noStrike">
              <a:solidFill>
                <a:srgbClr val="000000"/>
              </a:solidFill>
              <a:latin typeface="Arial"/>
              <a:ea typeface="Arial"/>
              <a:cs typeface="Arial"/>
              <a:sym typeface="Arial"/>
            </a:endParaRPr>
          </a:p>
          <a:p>
            <a:pPr indent="-330200" lvl="0" marL="457200" marR="0" rtl="0" algn="just">
              <a:lnSpc>
                <a:spcPct val="115000"/>
              </a:lnSpc>
              <a:spcBef>
                <a:spcPts val="0"/>
              </a:spcBef>
              <a:spcAft>
                <a:spcPts val="0"/>
              </a:spcAft>
              <a:buClr>
                <a:srgbClr val="000000"/>
              </a:buClr>
              <a:buSzPts val="1600"/>
              <a:buFont typeface="Arial"/>
              <a:buChar char="●"/>
            </a:pPr>
            <a:r>
              <a:rPr b="0" i="0" lang="en" sz="1600" u="none" cap="none" strike="noStrike">
                <a:solidFill>
                  <a:srgbClr val="000000"/>
                </a:solidFill>
                <a:latin typeface="Arial"/>
                <a:ea typeface="Arial"/>
                <a:cs typeface="Arial"/>
                <a:sym typeface="Arial"/>
              </a:rPr>
              <a:t>Many diseases and disorders are caused by incorrect gene expression.</a:t>
            </a:r>
            <a:endParaRPr b="0" i="0" sz="1600" u="none" cap="none" strike="noStrike">
              <a:solidFill>
                <a:srgbClr val="000000"/>
              </a:solidFill>
              <a:latin typeface="Arial"/>
              <a:ea typeface="Arial"/>
              <a:cs typeface="Arial"/>
              <a:sym typeface="Arial"/>
            </a:endParaRPr>
          </a:p>
          <a:p>
            <a:pPr indent="-330200" lvl="0" marL="457200" marR="0" rtl="0" algn="just">
              <a:lnSpc>
                <a:spcPct val="115000"/>
              </a:lnSpc>
              <a:spcBef>
                <a:spcPts val="0"/>
              </a:spcBef>
              <a:spcAft>
                <a:spcPts val="0"/>
              </a:spcAft>
              <a:buClr>
                <a:srgbClr val="000000"/>
              </a:buClr>
              <a:buSzPts val="1600"/>
              <a:buFont typeface="Arial"/>
              <a:buChar char="●"/>
            </a:pPr>
            <a:r>
              <a:rPr b="0" i="0" lang="en" sz="1600" u="none" cap="none" strike="noStrike">
                <a:solidFill>
                  <a:srgbClr val="000000"/>
                </a:solidFill>
                <a:latin typeface="Arial"/>
                <a:ea typeface="Arial"/>
                <a:cs typeface="Arial"/>
                <a:sym typeface="Arial"/>
              </a:rPr>
              <a:t>Most chronic diseases are believed to be caused by mis regulation of genes. </a:t>
            </a:r>
            <a:endParaRPr b="0" i="0" sz="1600" u="none" cap="none" strike="noStrike">
              <a:solidFill>
                <a:srgbClr val="000000"/>
              </a:solidFill>
              <a:latin typeface="Arial"/>
              <a:ea typeface="Arial"/>
              <a:cs typeface="Arial"/>
              <a:sym typeface="Arial"/>
            </a:endParaRPr>
          </a:p>
          <a:p>
            <a:pPr indent="-330200" lvl="0" marL="457200" marR="0" rtl="0" algn="just">
              <a:lnSpc>
                <a:spcPct val="115000"/>
              </a:lnSpc>
              <a:spcBef>
                <a:spcPts val="0"/>
              </a:spcBef>
              <a:spcAft>
                <a:spcPts val="0"/>
              </a:spcAft>
              <a:buClr>
                <a:srgbClr val="000000"/>
              </a:buClr>
              <a:buSzPts val="1600"/>
              <a:buFont typeface="Arial"/>
              <a:buChar char="●"/>
            </a:pPr>
            <a:r>
              <a:rPr b="0" i="0" lang="en" sz="1600" u="none" cap="none" strike="noStrike">
                <a:solidFill>
                  <a:srgbClr val="000000"/>
                </a:solidFill>
                <a:latin typeface="Arial"/>
                <a:ea typeface="Arial"/>
                <a:cs typeface="Arial"/>
                <a:sym typeface="Arial"/>
              </a:rPr>
              <a:t>We can describe how the non-coding portion of our DNA by investigating the transcription factors.</a:t>
            </a:r>
            <a:endParaRPr b="0" i="0" sz="1600" u="none" cap="none" strike="noStrike">
              <a:solidFill>
                <a:srgbClr val="000000"/>
              </a:solidFill>
              <a:latin typeface="Arial"/>
              <a:ea typeface="Arial"/>
              <a:cs typeface="Arial"/>
              <a:sym typeface="Arial"/>
            </a:endParaRPr>
          </a:p>
          <a:p>
            <a:pPr indent="-330200" lvl="0" marL="457200" marR="0" rtl="0" algn="just">
              <a:lnSpc>
                <a:spcPct val="115000"/>
              </a:lnSpc>
              <a:spcBef>
                <a:spcPts val="0"/>
              </a:spcBef>
              <a:spcAft>
                <a:spcPts val="0"/>
              </a:spcAft>
              <a:buClr>
                <a:srgbClr val="000000"/>
              </a:buClr>
              <a:buSzPts val="1600"/>
              <a:buFont typeface="Arial"/>
              <a:buChar char="●"/>
            </a:pPr>
            <a:r>
              <a:rPr b="0" i="0" lang="en" sz="1600" u="none" cap="none" strike="noStrike">
                <a:solidFill>
                  <a:srgbClr val="000000"/>
                </a:solidFill>
                <a:latin typeface="Arial"/>
                <a:ea typeface="Arial"/>
                <a:cs typeface="Arial"/>
                <a:sym typeface="Arial"/>
              </a:rPr>
              <a:t>So there is a need to explore genomic sequences at TAD boundaries.</a:t>
            </a:r>
            <a:endParaRPr b="0" i="0" sz="1700" u="none" cap="none" strike="noStrike">
              <a:solidFill>
                <a:srgbClr val="000000"/>
              </a:solidFill>
              <a:latin typeface="Arial"/>
              <a:ea typeface="Arial"/>
              <a:cs typeface="Arial"/>
              <a:sym typeface="Arial"/>
            </a:endParaRPr>
          </a:p>
        </p:txBody>
      </p:sp>
      <p:pic>
        <p:nvPicPr>
          <p:cNvPr id="234" name="Google Shape;234;p8"/>
          <p:cNvPicPr preferRelativeResize="0"/>
          <p:nvPr/>
        </p:nvPicPr>
        <p:blipFill rotWithShape="1">
          <a:blip r:embed="rId3">
            <a:alphaModFix/>
          </a:blip>
          <a:srcRect b="0" l="0" r="0" t="0"/>
          <a:stretch/>
        </p:blipFill>
        <p:spPr>
          <a:xfrm>
            <a:off x="6797175" y="1287400"/>
            <a:ext cx="1926549" cy="2568700"/>
          </a:xfrm>
          <a:prstGeom prst="rect">
            <a:avLst/>
          </a:prstGeom>
          <a:noFill/>
          <a:ln cap="flat" cmpd="sng" w="19050">
            <a:solidFill>
              <a:schemeClr val="dk2"/>
            </a:solidFill>
            <a:prstDash val="solid"/>
            <a:round/>
            <a:headEnd len="sm" w="sm" type="none"/>
            <a:tailEnd len="sm" w="sm" type="none"/>
          </a:ln>
        </p:spPr>
      </p:pic>
      <p:sp>
        <p:nvSpPr>
          <p:cNvPr id="235" name="Google Shape;235;p8"/>
          <p:cNvSpPr/>
          <p:nvPr/>
        </p:nvSpPr>
        <p:spPr>
          <a:xfrm>
            <a:off x="574201" y="3700050"/>
            <a:ext cx="5902200" cy="1135200"/>
          </a:xfrm>
          <a:prstGeom prst="rect">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 name="Google Shape;236;p8"/>
          <p:cNvSpPr txBox="1"/>
          <p:nvPr/>
        </p:nvSpPr>
        <p:spPr>
          <a:xfrm>
            <a:off x="504375" y="3700051"/>
            <a:ext cx="5902200" cy="1185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1" i="0" lang="en" sz="1300" u="sng" cap="none" strike="noStrike">
                <a:solidFill>
                  <a:srgbClr val="000000"/>
                </a:solidFill>
                <a:latin typeface="Calibri"/>
                <a:ea typeface="Calibri"/>
                <a:cs typeface="Calibri"/>
                <a:sym typeface="Calibri"/>
              </a:rPr>
              <a:t>Existing Solutions from the Problem: </a:t>
            </a:r>
            <a:r>
              <a:rPr b="0" i="0" lang="en" sz="1300" u="none" cap="none" strike="noStrike">
                <a:solidFill>
                  <a:srgbClr val="000000"/>
                </a:solidFill>
                <a:latin typeface="Calibri"/>
                <a:ea typeface="Calibri"/>
                <a:cs typeface="Calibri"/>
                <a:sym typeface="Calibri"/>
              </a:rPr>
              <a:t> </a:t>
            </a:r>
            <a:endParaRPr b="0" i="0" sz="1300" u="none" cap="none" strike="noStrike">
              <a:solidFill>
                <a:srgbClr val="000000"/>
              </a:solidFill>
              <a:latin typeface="Calibri"/>
              <a:ea typeface="Calibri"/>
              <a:cs typeface="Calibri"/>
              <a:sym typeface="Calibri"/>
            </a:endParaRPr>
          </a:p>
          <a:p>
            <a:pPr indent="-311150" lvl="0" marL="457200" marR="0" rtl="0" algn="l">
              <a:lnSpc>
                <a:spcPct val="100000"/>
              </a:lnSpc>
              <a:spcBef>
                <a:spcPts val="0"/>
              </a:spcBef>
              <a:spcAft>
                <a:spcPts val="0"/>
              </a:spcAft>
              <a:buClr>
                <a:srgbClr val="000000"/>
              </a:buClr>
              <a:buSzPts val="1300"/>
              <a:buFont typeface="Calibri"/>
              <a:buChar char="★"/>
            </a:pPr>
            <a:r>
              <a:rPr b="0" i="0" lang="en" sz="1300" u="none" cap="none" strike="noStrike">
                <a:solidFill>
                  <a:srgbClr val="000000"/>
                </a:solidFill>
                <a:latin typeface="Calibri"/>
                <a:ea typeface="Calibri"/>
                <a:cs typeface="Calibri"/>
                <a:sym typeface="Calibri"/>
              </a:rPr>
              <a:t>3C-based methods</a:t>
            </a:r>
            <a:endParaRPr b="0" i="0" sz="1300" u="none" cap="none" strike="noStrike">
              <a:solidFill>
                <a:srgbClr val="000000"/>
              </a:solidFill>
              <a:latin typeface="Calibri"/>
              <a:ea typeface="Calibri"/>
              <a:cs typeface="Calibri"/>
              <a:sym typeface="Calibri"/>
            </a:endParaRPr>
          </a:p>
          <a:p>
            <a:pPr indent="-311150" lvl="0" marL="457200" marR="0" rtl="0" algn="l">
              <a:lnSpc>
                <a:spcPct val="100000"/>
              </a:lnSpc>
              <a:spcBef>
                <a:spcPts val="0"/>
              </a:spcBef>
              <a:spcAft>
                <a:spcPts val="0"/>
              </a:spcAft>
              <a:buClr>
                <a:srgbClr val="000000"/>
              </a:buClr>
              <a:buSzPts val="1300"/>
              <a:buFont typeface="Calibri"/>
              <a:buChar char="★"/>
            </a:pPr>
            <a:r>
              <a:rPr b="0" i="0" lang="en" sz="1300" u="none" cap="none" strike="noStrike">
                <a:solidFill>
                  <a:srgbClr val="000000"/>
                </a:solidFill>
                <a:latin typeface="Calibri"/>
                <a:ea typeface="Calibri"/>
                <a:cs typeface="Calibri"/>
                <a:sym typeface="Calibri"/>
              </a:rPr>
              <a:t>4C [chromosome conformation capture-on-chip]</a:t>
            </a:r>
            <a:endParaRPr b="0" i="0" sz="1300" u="none" cap="none" strike="noStrike">
              <a:solidFill>
                <a:srgbClr val="000000"/>
              </a:solidFill>
              <a:latin typeface="Calibri"/>
              <a:ea typeface="Calibri"/>
              <a:cs typeface="Calibri"/>
              <a:sym typeface="Calibri"/>
            </a:endParaRPr>
          </a:p>
          <a:p>
            <a:pPr indent="-311150" lvl="0" marL="457200" marR="0" rtl="0" algn="l">
              <a:lnSpc>
                <a:spcPct val="100000"/>
              </a:lnSpc>
              <a:spcBef>
                <a:spcPts val="0"/>
              </a:spcBef>
              <a:spcAft>
                <a:spcPts val="0"/>
              </a:spcAft>
              <a:buClr>
                <a:srgbClr val="000000"/>
              </a:buClr>
              <a:buSzPts val="1300"/>
              <a:buFont typeface="Calibri"/>
              <a:buChar char="★"/>
            </a:pPr>
            <a:r>
              <a:rPr b="0" i="0" lang="en" sz="1300" u="none" cap="none" strike="noStrike">
                <a:solidFill>
                  <a:srgbClr val="000000"/>
                </a:solidFill>
                <a:latin typeface="Calibri"/>
                <a:ea typeface="Calibri"/>
                <a:cs typeface="Calibri"/>
                <a:sym typeface="Calibri"/>
              </a:rPr>
              <a:t>5C [chromosome conformation capture carbon copy]</a:t>
            </a:r>
            <a:endParaRPr b="0" i="0" sz="1300" u="none" cap="none" strike="noStrike">
              <a:solidFill>
                <a:srgbClr val="000000"/>
              </a:solidFill>
              <a:latin typeface="Calibri"/>
              <a:ea typeface="Calibri"/>
              <a:cs typeface="Calibri"/>
              <a:sym typeface="Calibri"/>
            </a:endParaRPr>
          </a:p>
          <a:p>
            <a:pPr indent="-311150" lvl="0" marL="457200" marR="0" rtl="0" algn="l">
              <a:lnSpc>
                <a:spcPct val="100000"/>
              </a:lnSpc>
              <a:spcBef>
                <a:spcPts val="0"/>
              </a:spcBef>
              <a:spcAft>
                <a:spcPts val="0"/>
              </a:spcAft>
              <a:buClr>
                <a:srgbClr val="000000"/>
              </a:buClr>
              <a:buSzPts val="1300"/>
              <a:buFont typeface="Calibri"/>
              <a:buChar char="★"/>
            </a:pPr>
            <a:r>
              <a:rPr b="0" i="0" lang="en" sz="1300" u="none" cap="none" strike="noStrike">
                <a:solidFill>
                  <a:srgbClr val="000000"/>
                </a:solidFill>
                <a:latin typeface="Calibri"/>
                <a:ea typeface="Calibri"/>
                <a:cs typeface="Calibri"/>
                <a:sym typeface="Calibri"/>
              </a:rPr>
              <a:t>HiC</a:t>
            </a:r>
            <a:endParaRPr b="0" i="0" sz="1300" u="none" cap="none" strike="noStrike">
              <a:solidFill>
                <a:srgbClr val="000000"/>
              </a:solidFill>
              <a:latin typeface="Calibri"/>
              <a:ea typeface="Calibri"/>
              <a:cs typeface="Calibri"/>
              <a:sym typeface="Calibri"/>
            </a:endParaRPr>
          </a:p>
        </p:txBody>
      </p:sp>
      <p:pic>
        <p:nvPicPr>
          <p:cNvPr id="237" name="Google Shape;237;p8"/>
          <p:cNvPicPr preferRelativeResize="0"/>
          <p:nvPr/>
        </p:nvPicPr>
        <p:blipFill rotWithShape="1">
          <a:blip r:embed="rId4">
            <a:alphaModFix/>
          </a:blip>
          <a:srcRect b="0" l="0" r="0" t="0"/>
          <a:stretch/>
        </p:blipFill>
        <p:spPr>
          <a:xfrm>
            <a:off x="8175656" y="255986"/>
            <a:ext cx="701645" cy="7568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9"/>
          <p:cNvSpPr txBox="1"/>
          <p:nvPr>
            <p:ph type="title"/>
          </p:nvPr>
        </p:nvSpPr>
        <p:spPr>
          <a:xfrm>
            <a:off x="819150" y="362925"/>
            <a:ext cx="7505700" cy="5430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u="sng"/>
              <a:t>Features</a:t>
            </a:r>
            <a:endParaRPr b="1" u="sng"/>
          </a:p>
        </p:txBody>
      </p:sp>
      <p:pic>
        <p:nvPicPr>
          <p:cNvPr id="243" name="Google Shape;243;p9"/>
          <p:cNvPicPr preferRelativeResize="0"/>
          <p:nvPr/>
        </p:nvPicPr>
        <p:blipFill rotWithShape="1">
          <a:blip r:embed="rId3">
            <a:alphaModFix/>
          </a:blip>
          <a:srcRect b="0" l="0" r="0" t="0"/>
          <a:stretch/>
        </p:blipFill>
        <p:spPr>
          <a:xfrm>
            <a:off x="8175656" y="255986"/>
            <a:ext cx="701645" cy="756875"/>
          </a:xfrm>
          <a:prstGeom prst="rect">
            <a:avLst/>
          </a:prstGeom>
          <a:noFill/>
          <a:ln>
            <a:noFill/>
          </a:ln>
        </p:spPr>
      </p:pic>
      <p:sp>
        <p:nvSpPr>
          <p:cNvPr id="244" name="Google Shape;244;p9"/>
          <p:cNvSpPr/>
          <p:nvPr/>
        </p:nvSpPr>
        <p:spPr>
          <a:xfrm>
            <a:off x="474450" y="1123575"/>
            <a:ext cx="8298900" cy="3637800"/>
          </a:xfrm>
          <a:prstGeom prst="round2DiagRect">
            <a:avLst>
              <a:gd fmla="val 30991" name="adj1"/>
              <a:gd fmla="val 0" name="adj2"/>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 name="Google Shape;245;p9"/>
          <p:cNvSpPr txBox="1"/>
          <p:nvPr/>
        </p:nvSpPr>
        <p:spPr>
          <a:xfrm>
            <a:off x="893975" y="1194475"/>
            <a:ext cx="7581300" cy="3570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0" i="0" lang="en" sz="2000" u="none" cap="none" strike="noStrike">
                <a:solidFill>
                  <a:srgbClr val="000000"/>
                </a:solidFill>
                <a:latin typeface="Calibri"/>
                <a:ea typeface="Calibri"/>
                <a:cs typeface="Calibri"/>
                <a:sym typeface="Calibri"/>
              </a:rPr>
              <a:t>The Features include: </a:t>
            </a:r>
            <a:endParaRPr b="0" i="0" sz="2000" u="none" cap="none" strike="noStrike">
              <a:solidFill>
                <a:srgbClr val="000000"/>
              </a:solidFill>
              <a:latin typeface="Calibri"/>
              <a:ea typeface="Calibri"/>
              <a:cs typeface="Calibri"/>
              <a:sym typeface="Calibri"/>
            </a:endParaRPr>
          </a:p>
          <a:p>
            <a:pPr indent="-355600" lvl="0" marL="457200" marR="0" rtl="0" algn="l">
              <a:lnSpc>
                <a:spcPct val="100000"/>
              </a:lnSpc>
              <a:spcBef>
                <a:spcPts val="0"/>
              </a:spcBef>
              <a:spcAft>
                <a:spcPts val="0"/>
              </a:spcAft>
              <a:buClr>
                <a:srgbClr val="000000"/>
              </a:buClr>
              <a:buSzPts val="2000"/>
              <a:buFont typeface="Calibri"/>
              <a:buAutoNum type="arabicPeriod"/>
            </a:pPr>
            <a:r>
              <a:rPr b="0" i="0" lang="en" sz="2000" u="none" cap="none" strike="noStrike">
                <a:solidFill>
                  <a:srgbClr val="000000"/>
                </a:solidFill>
                <a:latin typeface="Calibri"/>
                <a:ea typeface="Calibri"/>
                <a:cs typeface="Calibri"/>
                <a:sym typeface="Calibri"/>
              </a:rPr>
              <a:t>Data Fetching</a:t>
            </a:r>
            <a:endParaRPr b="0" i="0" sz="2000" u="none" cap="none" strike="noStrike">
              <a:solidFill>
                <a:srgbClr val="000000"/>
              </a:solidFill>
              <a:latin typeface="Calibri"/>
              <a:ea typeface="Calibri"/>
              <a:cs typeface="Calibri"/>
              <a:sym typeface="Calibri"/>
            </a:endParaRPr>
          </a:p>
          <a:p>
            <a:pPr indent="-355600" lvl="1" marL="914400" marR="0" rtl="0" algn="l">
              <a:lnSpc>
                <a:spcPct val="100000"/>
              </a:lnSpc>
              <a:spcBef>
                <a:spcPts val="0"/>
              </a:spcBef>
              <a:spcAft>
                <a:spcPts val="0"/>
              </a:spcAft>
              <a:buClr>
                <a:srgbClr val="000000"/>
              </a:buClr>
              <a:buSzPts val="2000"/>
              <a:buFont typeface="Calibri"/>
              <a:buAutoNum type="alphaLcPeriod"/>
            </a:pPr>
            <a:r>
              <a:rPr b="0" i="0" lang="en" sz="2000" u="none" cap="none" strike="noStrike">
                <a:solidFill>
                  <a:srgbClr val="000000"/>
                </a:solidFill>
                <a:latin typeface="Calibri"/>
                <a:ea typeface="Calibri"/>
                <a:cs typeface="Calibri"/>
                <a:sym typeface="Calibri"/>
              </a:rPr>
              <a:t>We need to fetch the data since we will be provided with only the coordinates.</a:t>
            </a:r>
            <a:endParaRPr b="0" i="0" sz="2000" u="none" cap="none" strike="noStrike">
              <a:solidFill>
                <a:srgbClr val="000000"/>
              </a:solidFill>
              <a:latin typeface="Calibri"/>
              <a:ea typeface="Calibri"/>
              <a:cs typeface="Calibri"/>
              <a:sym typeface="Calibri"/>
            </a:endParaRPr>
          </a:p>
          <a:p>
            <a:pPr indent="-355600" lvl="1" marL="914400" marR="0" rtl="0" algn="l">
              <a:lnSpc>
                <a:spcPct val="100000"/>
              </a:lnSpc>
              <a:spcBef>
                <a:spcPts val="0"/>
              </a:spcBef>
              <a:spcAft>
                <a:spcPts val="0"/>
              </a:spcAft>
              <a:buClr>
                <a:srgbClr val="000000"/>
              </a:buClr>
              <a:buSzPts val="2000"/>
              <a:buFont typeface="Calibri"/>
              <a:buAutoNum type="alphaLcPeriod"/>
            </a:pPr>
            <a:r>
              <a:rPr b="0" i="0" lang="en" sz="2000" u="none" cap="none" strike="noStrike">
                <a:solidFill>
                  <a:srgbClr val="000000"/>
                </a:solidFill>
                <a:latin typeface="Calibri"/>
                <a:ea typeface="Calibri"/>
                <a:cs typeface="Calibri"/>
                <a:sym typeface="Calibri"/>
              </a:rPr>
              <a:t>To fetch the required data, we will make use of BED Tools</a:t>
            </a:r>
            <a:endParaRPr b="0" i="0" sz="2000" u="none" cap="none" strike="noStrike">
              <a:solidFill>
                <a:srgbClr val="000000"/>
              </a:solidFill>
              <a:latin typeface="Calibri"/>
              <a:ea typeface="Calibri"/>
              <a:cs typeface="Calibri"/>
              <a:sym typeface="Calibri"/>
            </a:endParaRPr>
          </a:p>
          <a:p>
            <a:pPr indent="-355600" lvl="0" marL="457200" marR="0" rtl="0" algn="l">
              <a:lnSpc>
                <a:spcPct val="100000"/>
              </a:lnSpc>
              <a:spcBef>
                <a:spcPts val="0"/>
              </a:spcBef>
              <a:spcAft>
                <a:spcPts val="0"/>
              </a:spcAft>
              <a:buClr>
                <a:srgbClr val="000000"/>
              </a:buClr>
              <a:buSzPts val="2000"/>
              <a:buFont typeface="Calibri"/>
              <a:buAutoNum type="arabicPeriod"/>
            </a:pPr>
            <a:r>
              <a:rPr b="0" i="0" lang="en" sz="2000" u="none" cap="none" strike="noStrike">
                <a:solidFill>
                  <a:srgbClr val="000000"/>
                </a:solidFill>
                <a:latin typeface="Calibri"/>
                <a:ea typeface="Calibri"/>
                <a:cs typeface="Calibri"/>
                <a:sym typeface="Calibri"/>
              </a:rPr>
              <a:t>Cell Classification</a:t>
            </a:r>
            <a:endParaRPr b="0" i="0" sz="2000" u="none" cap="none" strike="noStrike">
              <a:solidFill>
                <a:srgbClr val="000000"/>
              </a:solidFill>
              <a:latin typeface="Calibri"/>
              <a:ea typeface="Calibri"/>
              <a:cs typeface="Calibri"/>
              <a:sym typeface="Calibri"/>
            </a:endParaRPr>
          </a:p>
          <a:p>
            <a:pPr indent="-355600" lvl="1" marL="914400" marR="0" rtl="0" algn="l">
              <a:lnSpc>
                <a:spcPct val="100000"/>
              </a:lnSpc>
              <a:spcBef>
                <a:spcPts val="0"/>
              </a:spcBef>
              <a:spcAft>
                <a:spcPts val="0"/>
              </a:spcAft>
              <a:buClr>
                <a:srgbClr val="000000"/>
              </a:buClr>
              <a:buSzPts val="2000"/>
              <a:buFont typeface="Calibri"/>
              <a:buAutoNum type="alphaLcPeriod"/>
            </a:pPr>
            <a:r>
              <a:rPr b="0" i="0" lang="en" sz="2000" u="none" cap="none" strike="noStrike">
                <a:solidFill>
                  <a:srgbClr val="000000"/>
                </a:solidFill>
                <a:latin typeface="Calibri"/>
                <a:ea typeface="Calibri"/>
                <a:cs typeface="Calibri"/>
                <a:sym typeface="Calibri"/>
              </a:rPr>
              <a:t>Understand how TAD regions differ in different types of cells</a:t>
            </a:r>
            <a:endParaRPr b="0" i="0" sz="2000" u="none" cap="none" strike="noStrike">
              <a:solidFill>
                <a:srgbClr val="000000"/>
              </a:solidFill>
              <a:latin typeface="Calibri"/>
              <a:ea typeface="Calibri"/>
              <a:cs typeface="Calibri"/>
              <a:sym typeface="Calibri"/>
            </a:endParaRPr>
          </a:p>
          <a:p>
            <a:pPr indent="-355600" lvl="0" marL="457200" marR="0" rtl="0" algn="l">
              <a:lnSpc>
                <a:spcPct val="100000"/>
              </a:lnSpc>
              <a:spcBef>
                <a:spcPts val="0"/>
              </a:spcBef>
              <a:spcAft>
                <a:spcPts val="0"/>
              </a:spcAft>
              <a:buClr>
                <a:srgbClr val="000000"/>
              </a:buClr>
              <a:buSzPts val="2000"/>
              <a:buFont typeface="Calibri"/>
              <a:buAutoNum type="arabicPeriod"/>
            </a:pPr>
            <a:r>
              <a:rPr b="0" i="0" lang="en" sz="2000" u="none" cap="none" strike="noStrike">
                <a:solidFill>
                  <a:srgbClr val="000000"/>
                </a:solidFill>
                <a:latin typeface="Calibri"/>
                <a:ea typeface="Calibri"/>
                <a:cs typeface="Calibri"/>
                <a:sym typeface="Calibri"/>
              </a:rPr>
              <a:t>Discover Sequence Signatures</a:t>
            </a:r>
            <a:endParaRPr b="0" i="0" sz="2000" u="none" cap="none" strike="noStrike">
              <a:solidFill>
                <a:srgbClr val="000000"/>
              </a:solidFill>
              <a:latin typeface="Calibri"/>
              <a:ea typeface="Calibri"/>
              <a:cs typeface="Calibri"/>
              <a:sym typeface="Calibri"/>
            </a:endParaRPr>
          </a:p>
          <a:p>
            <a:pPr indent="-355600" lvl="1" marL="914400" marR="0" rtl="0" algn="l">
              <a:lnSpc>
                <a:spcPct val="100000"/>
              </a:lnSpc>
              <a:spcBef>
                <a:spcPts val="0"/>
              </a:spcBef>
              <a:spcAft>
                <a:spcPts val="0"/>
              </a:spcAft>
              <a:buClr>
                <a:srgbClr val="000000"/>
              </a:buClr>
              <a:buSzPts val="2000"/>
              <a:buFont typeface="Calibri"/>
              <a:buAutoNum type="alphaLcPeriod"/>
            </a:pPr>
            <a:r>
              <a:rPr b="0" i="0" lang="en" sz="2000" u="none" cap="none" strike="noStrike">
                <a:solidFill>
                  <a:srgbClr val="000000"/>
                </a:solidFill>
                <a:latin typeface="Calibri"/>
                <a:ea typeface="Calibri"/>
                <a:cs typeface="Calibri"/>
                <a:sym typeface="Calibri"/>
              </a:rPr>
              <a:t>To identify the sequence signatures specific to these regions</a:t>
            </a:r>
            <a:endParaRPr b="0" i="0" sz="2000" u="none" cap="none" strike="noStrike">
              <a:solidFill>
                <a:srgbClr val="000000"/>
              </a:solidFill>
              <a:latin typeface="Calibri"/>
              <a:ea typeface="Calibri"/>
              <a:cs typeface="Calibri"/>
              <a:sym typeface="Calibri"/>
            </a:endParaRPr>
          </a:p>
          <a:p>
            <a:pPr indent="-355600" lvl="1" marL="914400" marR="0" rtl="0" algn="l">
              <a:lnSpc>
                <a:spcPct val="100000"/>
              </a:lnSpc>
              <a:spcBef>
                <a:spcPts val="0"/>
              </a:spcBef>
              <a:spcAft>
                <a:spcPts val="0"/>
              </a:spcAft>
              <a:buClr>
                <a:srgbClr val="000000"/>
              </a:buClr>
              <a:buSzPts val="2000"/>
              <a:buFont typeface="Calibri"/>
              <a:buAutoNum type="alphaLcPeriod"/>
            </a:pPr>
            <a:r>
              <a:rPr b="0" i="0" lang="en" sz="2000" u="none" cap="none" strike="noStrike">
                <a:solidFill>
                  <a:srgbClr val="000000"/>
                </a:solidFill>
                <a:latin typeface="Calibri"/>
                <a:ea typeface="Calibri"/>
                <a:cs typeface="Calibri"/>
                <a:sym typeface="Calibri"/>
              </a:rPr>
              <a:t>To understand the difference between the TAD region and its boundary</a:t>
            </a:r>
            <a:endParaRPr b="0" i="0" sz="2000" u="none" cap="none" strike="noStrike">
              <a:solidFill>
                <a:srgbClr val="000000"/>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hift">
  <a:themeElements>
    <a:clrScheme name="Shift">
      <a:dk1>
        <a:srgbClr val="FFFFFF"/>
      </a:dk1>
      <a:lt1>
        <a:srgbClr val="AF7B51"/>
      </a:lt1>
      <a:dk2>
        <a:srgbClr val="233A44"/>
      </a:dk2>
      <a:lt2>
        <a:srgbClr val="D9D9D9"/>
      </a:lt2>
      <a:accent1>
        <a:srgbClr val="00796B"/>
      </a:accent1>
      <a:accent2>
        <a:srgbClr val="D9563F"/>
      </a:accent2>
      <a:accent3>
        <a:srgbClr val="C4A15A"/>
      </a:accent3>
      <a:accent4>
        <a:srgbClr val="14F597"/>
      </a:accent4>
      <a:accent5>
        <a:srgbClr val="3D4594"/>
      </a:accent5>
      <a:accent6>
        <a:srgbClr val="163EF5"/>
      </a:accent6>
      <a:hlink>
        <a:srgbClr val="3D4594"/>
      </a:hlink>
      <a:folHlink>
        <a:srgbClr val="3D45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